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notesMasterIdLst>
    <p:notesMasterId r:id="rId16"/>
  </p:notesMasterIdLst>
  <p:sldSz cx="14630400" cy="8229600"/>
  <p:notesSz cx="8229600" cy="14630400"/>
  <p:embeddedFontLst>
    <p:embeddedFont>
      <p:font typeface="Inter"/>
      <p:regular r:id="rId21"/>
    </p:embeddedFont>
    <p:embeddedFont>
      <p:font typeface="Inter"/>
      <p:regular r:id="rId22"/>
    </p:embeddedFont>
    <p:embeddedFont>
      <p:font typeface="Inter"/>
      <p:regular r:id="rId23"/>
    </p:embeddedFont>
    <p:embeddedFont>
      <p:font typeface="Inter"/>
      <p:regular r:id="rId24"/>
    </p:embeddedFont>
    <p:embeddedFont>
      <p:font typeface="Inter"/>
      <p:regular r:id="rId25"/>
    </p:embeddedFont>
    <p:embeddedFont>
      <p:font typeface="Inter"/>
      <p:regular r:id="rId26"/>
    </p:embeddedFont>
    <p:embeddedFont>
      <p:font typeface="Inter"/>
      <p:regular r:id="rId27"/>
    </p:embeddedFont>
    <p:embeddedFont>
      <p:font typeface="Inter"/>
      <p:regular r:id="rId28"/>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20" Type="http://schemas.openxmlformats.org/officeDocument/2006/relationships/tableStyles" Target="tableStyles.xml"/><Relationship Id="rId21" Type="http://schemas.openxmlformats.org/officeDocument/2006/relationships/font" Target="fonts/font1.fntdata"/><Relationship Id="rId22" Type="http://schemas.openxmlformats.org/officeDocument/2006/relationships/font" Target="fonts/font2.fntdata"/><Relationship Id="rId23" Type="http://schemas.openxmlformats.org/officeDocument/2006/relationships/font" Target="fonts/font3.fntdata"/><Relationship Id="rId24" Type="http://schemas.openxmlformats.org/officeDocument/2006/relationships/font" Target="fonts/font4.fntdata"/><Relationship Id="rId25" Type="http://schemas.openxmlformats.org/officeDocument/2006/relationships/font" Target="fonts/font5.fntdata"/><Relationship Id="rId26" Type="http://schemas.openxmlformats.org/officeDocument/2006/relationships/font" Target="fonts/font6.fntdata"/><Relationship Id="rId27" Type="http://schemas.openxmlformats.org/officeDocument/2006/relationships/font" Target="fonts/font7.fntdata"/><Relationship Id="rId28"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6F4F4"/>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svg"/><Relationship Id="rId4" Type="http://schemas.openxmlformats.org/officeDocument/2006/relationships/image" Target="../media/image-10-4.png"/><Relationship Id="rId5" Type="http://schemas.openxmlformats.org/officeDocument/2006/relationships/image" Target="../media/image-10-5.svg"/><Relationship Id="rId6" Type="http://schemas.openxmlformats.org/officeDocument/2006/relationships/image" Target="../media/image-10-6.png"/><Relationship Id="rId7" Type="http://schemas.openxmlformats.org/officeDocument/2006/relationships/image" Target="../media/image-10-7.svg"/><Relationship Id="rId8" Type="http://schemas.openxmlformats.org/officeDocument/2006/relationships/image" Target="../media/image-10-8.png"/><Relationship Id="rId9" Type="http://schemas.openxmlformats.org/officeDocument/2006/relationships/image" Target="../media/image-10-9.svg"/><Relationship Id="rId10" Type="http://schemas.openxmlformats.org/officeDocument/2006/relationships/slideLayout" Target="../slideLayouts/slideLayout11.xml"/><Relationship Id="rId11"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slideLayout" Target="../slideLayouts/slideLayout12.xml"/><Relationship Id="rId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image" Target="../media/image-13-12.svg"/><Relationship Id="rId13" Type="http://schemas.openxmlformats.org/officeDocument/2006/relationships/image" Target="../media/image-13-13.png"/><Relationship Id="rId14" Type="http://schemas.openxmlformats.org/officeDocument/2006/relationships/image" Target="../media/image-13-14.svg"/><Relationship Id="rId15" Type="http://schemas.openxmlformats.org/officeDocument/2006/relationships/image" Target="../media/image-13-15.png"/><Relationship Id="rId16" Type="http://schemas.openxmlformats.org/officeDocument/2006/relationships/slideLayout" Target="../slideLayouts/slideLayout14.xml"/><Relationship Id="rId1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svg"/><Relationship Id="rId11" Type="http://schemas.openxmlformats.org/officeDocument/2006/relationships/image" Target="../media/image-14-11.png"/><Relationship Id="rId12" Type="http://schemas.openxmlformats.org/officeDocument/2006/relationships/image" Target="../media/image-14-12.png"/><Relationship Id="rId13" Type="http://schemas.openxmlformats.org/officeDocument/2006/relationships/slideLayout" Target="../slideLayouts/slideLayout15.xml"/><Relationship Id="rId1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slideLayout" Target="../slideLayouts/slideLayout3.xml"/><Relationship Id="rId11"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5.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9" Type="http://schemas.openxmlformats.org/officeDocument/2006/relationships/hyperlink" Target="https://www.youtube.com/watch?v=owitHOcAMt0" TargetMode="External"/><Relationship Id="rId13" Type="http://schemas.openxmlformats.org/officeDocument/2006/relationships/hyperlink" Target="https://www.tbiil.edu/" TargetMode="External"/><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10" Type="http://schemas.openxmlformats.org/officeDocument/2006/relationships/image" Target="../media/image-5-9.png"/><Relationship Id="rId11" Type="http://schemas.openxmlformats.org/officeDocument/2006/relationships/image" Target="../media/image-5-10.png"/><Relationship Id="rId12" Type="http://schemas.openxmlformats.org/officeDocument/2006/relationships/image" Target="../media/image-5-11.png"/><Relationship Id="rId14" Type="http://schemas.openxmlformats.org/officeDocument/2006/relationships/slideLayout" Target="../slideLayouts/slideLayout6.xml"/><Relationship Id="rId1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svg"/><Relationship Id="rId4" Type="http://schemas.openxmlformats.org/officeDocument/2006/relationships/image" Target="../media/image-7-4.png"/><Relationship Id="rId5" Type="http://schemas.openxmlformats.org/officeDocument/2006/relationships/image" Target="../media/image-7-5.svg"/><Relationship Id="rId6" Type="http://schemas.openxmlformats.org/officeDocument/2006/relationships/image" Target="../media/image-7-6.png"/><Relationship Id="rId7" Type="http://schemas.openxmlformats.org/officeDocument/2006/relationships/image" Target="../media/image-7-7.svg"/><Relationship Id="rId8" Type="http://schemas.openxmlformats.org/officeDocument/2006/relationships/slideLayout" Target="../slideLayouts/slideLayout8.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svg"/><Relationship Id="rId4" Type="http://schemas.openxmlformats.org/officeDocument/2006/relationships/image" Target="../media/image-8-4.png"/><Relationship Id="rId5" Type="http://schemas.openxmlformats.org/officeDocument/2006/relationships/image" Target="../media/image-8-5.svg"/><Relationship Id="rId6" Type="http://schemas.openxmlformats.org/officeDocument/2006/relationships/image" Target="../media/image-8-6.png"/><Relationship Id="rId7" Type="http://schemas.openxmlformats.org/officeDocument/2006/relationships/image" Target="../media/image-8-7.svg"/><Relationship Id="rId8" Type="http://schemas.openxmlformats.org/officeDocument/2006/relationships/image" Target="../media/image-8-8.png"/><Relationship Id="rId9" Type="http://schemas.openxmlformats.org/officeDocument/2006/relationships/slideLayout" Target="../slideLayouts/slideLayout9.xml"/><Relationship Id="rId10"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svg"/><Relationship Id="rId15" Type="http://schemas.openxmlformats.org/officeDocument/2006/relationships/image" Target="../media/image-9-15.png"/><Relationship Id="rId16" Type="http://schemas.openxmlformats.org/officeDocument/2006/relationships/image" Target="../media/image-9-16.svg"/><Relationship Id="rId17" Type="http://schemas.openxmlformats.org/officeDocument/2006/relationships/image" Target="../media/image-9-17.png"/><Relationship Id="rId18" Type="http://schemas.openxmlformats.org/officeDocument/2006/relationships/image" Target="../media/image-9-18.svg"/><Relationship Id="rId19" Type="http://schemas.openxmlformats.org/officeDocument/2006/relationships/image" Target="../media/image-9-19.png"/><Relationship Id="rId20" Type="http://schemas.openxmlformats.org/officeDocument/2006/relationships/image" Target="../media/image-9-20.svg"/><Relationship Id="rId21" Type="http://schemas.openxmlformats.org/officeDocument/2006/relationships/slideLayout" Target="../slideLayouts/slideLayout10.xml"/><Relationship Id="rId2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67552" y="443270"/>
            <a:ext cx="11895177" cy="4633079"/>
          </a:xfrm>
          <a:prstGeom prst="rect">
            <a:avLst/>
          </a:prstGeom>
        </p:spPr>
      </p:pic>
      <p:sp>
        <p:nvSpPr>
          <p:cNvPr id="3" name="Text 0"/>
          <p:cNvSpPr/>
          <p:nvPr/>
        </p:nvSpPr>
        <p:spPr>
          <a:xfrm>
            <a:off x="1367552" y="5248275"/>
            <a:ext cx="11895177" cy="942499"/>
          </a:xfrm>
          <a:prstGeom prst="rect">
            <a:avLst/>
          </a:prstGeom>
          <a:noFill/>
          <a:ln/>
        </p:spPr>
        <p:txBody>
          <a:bodyPr wrap="square" lIns="0" tIns="0" rIns="0" bIns="0" rtlCol="0" anchor="t"/>
          <a:lstStyle/>
          <a:p>
            <a:pPr algn="l" indent="0" marL="0">
              <a:lnSpc>
                <a:spcPts val="3700"/>
              </a:lnSpc>
              <a:buNone/>
            </a:pPr>
            <a:r>
              <a:rPr lang="en-US" sz="2950" b="1" dirty="0">
                <a:solidFill>
                  <a:srgbClr val="000000"/>
                </a:solidFill>
                <a:latin typeface="Inter Bold" pitchFamily="34" charset="0"/>
                <a:ea typeface="Inter Bold" pitchFamily="34" charset="-122"/>
                <a:cs typeface="Inter Bold" pitchFamily="34" charset="-120"/>
              </a:rPr>
              <a:t>Giới Thiệu Chương Trình Liên Kết Du Học Việt - Mỹ 2026:  PowerPlus Global Pathway</a:t>
            </a:r>
            <a:endParaRPr lang="en-US" sz="2950" dirty="0"/>
          </a:p>
        </p:txBody>
      </p:sp>
      <p:sp>
        <p:nvSpPr>
          <p:cNvPr id="4" name="Shape 1"/>
          <p:cNvSpPr/>
          <p:nvPr/>
        </p:nvSpPr>
        <p:spPr>
          <a:xfrm>
            <a:off x="1367552" y="6438035"/>
            <a:ext cx="11895177" cy="26432"/>
          </a:xfrm>
          <a:prstGeom prst="rect">
            <a:avLst/>
          </a:prstGeom>
          <a:solidFill>
            <a:srgbClr val="272525">
              <a:alpha val="50000"/>
            </a:srgbClr>
          </a:solidFill>
          <a:ln/>
        </p:spPr>
      </p:sp>
      <p:pic>
        <p:nvPicPr>
          <p:cNvPr id="5" name="Image 1" descr="preencoded.png">    </p:cNvPr>
          <p:cNvPicPr>
            <a:picLocks noChangeAspect="1"/>
          </p:cNvPicPr>
          <p:nvPr/>
        </p:nvPicPr>
        <p:blipFill>
          <a:blip r:embed="rId2"/>
          <a:stretch>
            <a:fillRect/>
          </a:stretch>
        </p:blipFill>
        <p:spPr>
          <a:xfrm>
            <a:off x="1367552" y="6722269"/>
            <a:ext cx="2452568" cy="934998"/>
          </a:xfrm>
          <a:prstGeom prst="rect">
            <a:avLst/>
          </a:prstGeom>
        </p:spPr>
      </p:pic>
      <p:sp>
        <p:nvSpPr>
          <p:cNvPr id="6" name="Text 2"/>
          <p:cNvSpPr/>
          <p:nvPr/>
        </p:nvSpPr>
        <p:spPr>
          <a:xfrm>
            <a:off x="4421862" y="6722269"/>
            <a:ext cx="8848368" cy="636865"/>
          </a:xfrm>
          <a:prstGeom prst="rect">
            <a:avLst/>
          </a:prstGeom>
          <a:noFill/>
          <a:ln/>
        </p:spPr>
        <p:txBody>
          <a:bodyPr wrap="square" lIns="0" tIns="0" rIns="0" bIns="0" rtlCol="0" anchor="t"/>
          <a:lstStyle/>
          <a:p>
            <a:pPr algn="l" indent="0" marL="0">
              <a:lnSpc>
                <a:spcPts val="1650"/>
              </a:lnSpc>
              <a:buNone/>
            </a:pPr>
            <a:r>
              <a:rPr lang="en-US" sz="1150" b="1" i="1" dirty="0">
                <a:solidFill>
                  <a:srgbClr val="272525"/>
                </a:solidFill>
                <a:latin typeface="Inter" pitchFamily="34" charset="0"/>
                <a:ea typeface="Inter" pitchFamily="34" charset="-122"/>
                <a:cs typeface="Inter" pitchFamily="34" charset="-120"/>
              </a:rPr>
              <a:t>PowerPlus Global Pathway là chương trình liên kết độc quyền của PowerPlus và trường Taylor Business Institute tại Việt Nam. Đây là </a:t>
            </a:r>
            <a:pPr algn="l" indent="0" marL="0">
              <a:lnSpc>
                <a:spcPts val="1650"/>
              </a:lnSpc>
              <a:buNone/>
            </a:pPr>
            <a:r>
              <a:rPr lang="en-US" sz="1150" i="1" dirty="0">
                <a:solidFill>
                  <a:srgbClr val="272525"/>
                </a:solidFill>
                <a:latin typeface="Inter" pitchFamily="34" charset="0"/>
                <a:ea typeface="Inter" pitchFamily="34" charset="-122"/>
                <a:cs typeface="Inter" pitchFamily="34" charset="-120"/>
              </a:rPr>
              <a:t>con đường du học Mỹ thông minh giúp </a:t>
            </a:r>
            <a:pPr algn="l" indent="0" marL="0">
              <a:lnSpc>
                <a:spcPts val="1650"/>
              </a:lnSpc>
              <a:buNone/>
            </a:pPr>
            <a:r>
              <a:rPr lang="en-US" sz="1150" b="1" i="1" dirty="0">
                <a:solidFill>
                  <a:srgbClr val="F44444"/>
                </a:solidFill>
                <a:latin typeface="Inter" pitchFamily="34" charset="0"/>
                <a:ea typeface="Inter" pitchFamily="34" charset="-122"/>
                <a:cs typeface="Inter" pitchFamily="34" charset="-120"/>
              </a:rPr>
              <a:t>tối ưu gấp 2 lần về thời gian và gấp 3 lần chi phí</a:t>
            </a:r>
            <a:pPr algn="l" indent="0" marL="0">
              <a:lnSpc>
                <a:spcPts val="1650"/>
              </a:lnSpc>
              <a:buNone/>
            </a:pPr>
            <a:r>
              <a:rPr lang="en-US" sz="1150" b="1" i="1" dirty="0">
                <a:solidFill>
                  <a:srgbClr val="272525"/>
                </a:solidFill>
                <a:latin typeface="Inter" pitchFamily="34" charset="0"/>
                <a:ea typeface="Inter" pitchFamily="34" charset="-122"/>
                <a:cs typeface="Inter" pitchFamily="34" charset="-120"/>
              </a:rPr>
              <a:t> </a:t>
            </a:r>
            <a:pPr algn="l" indent="0" marL="0">
              <a:lnSpc>
                <a:spcPts val="1650"/>
              </a:lnSpc>
              <a:buNone/>
            </a:pPr>
            <a:r>
              <a:rPr lang="en-US" sz="1150" i="1" dirty="0">
                <a:solidFill>
                  <a:srgbClr val="272525"/>
                </a:solidFill>
                <a:latin typeface="Inter" pitchFamily="34" charset="0"/>
                <a:ea typeface="Inter" pitchFamily="34" charset="-122"/>
                <a:cs typeface="Inter" pitchFamily="34" charset="-120"/>
              </a:rPr>
              <a:t>so với lộ trình thông thường, giúp đưa rủi ro tài chính và lo lắng về tâm lý về mức thấp nhất.</a:t>
            </a:r>
            <a:endParaRPr lang="en-US" sz="1150" dirty="0"/>
          </a:p>
        </p:txBody>
      </p:sp>
      <p:sp>
        <p:nvSpPr>
          <p:cNvPr id="7" name="Shape 3"/>
          <p:cNvSpPr/>
          <p:nvPr/>
        </p:nvSpPr>
        <p:spPr>
          <a:xfrm>
            <a:off x="4195643" y="6722269"/>
            <a:ext cx="15240" cy="636865"/>
          </a:xfrm>
          <a:prstGeom prst="rect">
            <a:avLst/>
          </a:prstGeom>
          <a:solidFill>
            <a:srgbClr val="4950BC"/>
          </a:solidFill>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03131" y="1438870"/>
            <a:ext cx="4387334" cy="403741"/>
          </a:xfrm>
          <a:prstGeom prst="rect">
            <a:avLst/>
          </a:prstGeom>
          <a:noFill/>
          <a:ln/>
        </p:spPr>
        <p:txBody>
          <a:bodyPr wrap="none" lIns="0" tIns="0" rIns="0" bIns="0" rtlCol="0" anchor="t"/>
          <a:lstStyle/>
          <a:p>
            <a:pPr algn="l" indent="0" marL="0">
              <a:lnSpc>
                <a:spcPts val="3150"/>
              </a:lnSpc>
              <a:buNone/>
            </a:pPr>
            <a:r>
              <a:rPr lang="en-US" sz="2500" b="1" dirty="0">
                <a:solidFill>
                  <a:srgbClr val="000000"/>
                </a:solidFill>
                <a:latin typeface="Inter Bold" pitchFamily="34" charset="0"/>
                <a:ea typeface="Inter Bold" pitchFamily="34" charset="-122"/>
                <a:cs typeface="Inter Bold" pitchFamily="34" charset="-120"/>
              </a:rPr>
              <a:t>Giai Đoạn 2: Học Tập Tại Mỹ</a:t>
            </a:r>
            <a:endParaRPr lang="en-US" sz="2500" dirty="0"/>
          </a:p>
        </p:txBody>
      </p:sp>
      <p:sp>
        <p:nvSpPr>
          <p:cNvPr id="4" name="Shape 1"/>
          <p:cNvSpPr/>
          <p:nvPr/>
        </p:nvSpPr>
        <p:spPr>
          <a:xfrm>
            <a:off x="6003131" y="2033266"/>
            <a:ext cx="8110537" cy="23693"/>
          </a:xfrm>
          <a:prstGeom prst="rect">
            <a:avLst/>
          </a:prstGeom>
          <a:solidFill>
            <a:srgbClr val="272525">
              <a:alpha val="50000"/>
            </a:srgbClr>
          </a:solidFill>
          <a:ln/>
        </p:spPr>
      </p:sp>
      <p:sp>
        <p:nvSpPr>
          <p:cNvPr id="5" name="Text 2"/>
          <p:cNvSpPr/>
          <p:nvPr/>
        </p:nvSpPr>
        <p:spPr>
          <a:xfrm>
            <a:off x="6003131" y="2151459"/>
            <a:ext cx="8110537" cy="170617"/>
          </a:xfrm>
          <a:prstGeom prst="rect">
            <a:avLst/>
          </a:prstGeom>
          <a:noFill/>
          <a:ln/>
        </p:spPr>
        <p:txBody>
          <a:bodyPr wrap="none" lIns="0" tIns="0" rIns="0" bIns="0" rtlCol="0" anchor="t"/>
          <a:lstStyle/>
          <a:p>
            <a:pPr algn="l" indent="0" marL="0">
              <a:lnSpc>
                <a:spcPts val="1300"/>
              </a:lnSpc>
              <a:buNone/>
            </a:pPr>
            <a:r>
              <a:rPr lang="en-US" sz="1000" dirty="0">
                <a:solidFill>
                  <a:srgbClr val="272525"/>
                </a:solidFill>
                <a:latin typeface="Inter" pitchFamily="34" charset="0"/>
                <a:ea typeface="Inter" pitchFamily="34" charset="-122"/>
                <a:cs typeface="Inter" pitchFamily="34" charset="-120"/>
              </a:rPr>
              <a:t>Sau khi có Visa F1, sinh viên bay sang Chicago hoàn tất lộ trình.</a:t>
            </a:r>
            <a:endParaRPr lang="en-US" sz="1000" dirty="0"/>
          </a:p>
        </p:txBody>
      </p:sp>
      <p:sp>
        <p:nvSpPr>
          <p:cNvPr id="6" name="Shape 3"/>
          <p:cNvSpPr/>
          <p:nvPr/>
        </p:nvSpPr>
        <p:spPr>
          <a:xfrm>
            <a:off x="6003131" y="2416612"/>
            <a:ext cx="2647474" cy="1850469"/>
          </a:xfrm>
          <a:prstGeom prst="roundRect">
            <a:avLst>
              <a:gd name="adj" fmla="val 2933"/>
            </a:avLst>
          </a:prstGeom>
          <a:solidFill>
            <a:srgbClr val="DADBF1"/>
          </a:solidFill>
          <a:ln w="7620">
            <a:solidFill>
              <a:srgbClr val="C0C1D7"/>
            </a:solidFill>
            <a:prstDash val="solid"/>
          </a:ln>
        </p:spPr>
      </p:sp>
      <p:sp>
        <p:nvSpPr>
          <p:cNvPr id="7" name="Shape 4"/>
          <p:cNvSpPr/>
          <p:nvPr/>
        </p:nvSpPr>
        <p:spPr>
          <a:xfrm>
            <a:off x="7133034" y="2553414"/>
            <a:ext cx="387548" cy="387548"/>
          </a:xfrm>
          <a:prstGeom prst="roundRect">
            <a:avLst>
              <a:gd name="adj" fmla="val 23592137"/>
            </a:avLst>
          </a:prstGeom>
          <a:solidFill>
            <a:srgbClr val="4950BC"/>
          </a:solidFill>
          <a:ln/>
        </p:spPr>
      </p:sp>
      <p:pic>
        <p:nvPicPr>
          <p:cNvPr id="8"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9595" y="2659975"/>
            <a:ext cx="174427" cy="174427"/>
          </a:xfrm>
          <a:prstGeom prst="rect">
            <a:avLst/>
          </a:prstGeom>
        </p:spPr>
      </p:pic>
      <p:sp>
        <p:nvSpPr>
          <p:cNvPr id="9" name="Text 5"/>
          <p:cNvSpPr/>
          <p:nvPr/>
        </p:nvSpPr>
        <p:spPr>
          <a:xfrm>
            <a:off x="6519386" y="3025021"/>
            <a:ext cx="1614964" cy="201811"/>
          </a:xfrm>
          <a:prstGeom prst="rect">
            <a:avLst/>
          </a:prstGeom>
          <a:noFill/>
          <a:ln/>
        </p:spPr>
        <p:txBody>
          <a:bodyPr wrap="none" lIns="0" tIns="0" rIns="0" bIns="0" rtlCol="0" anchor="t"/>
          <a:lstStyle/>
          <a:p>
            <a:pPr algn="ctr" indent="0" marL="0">
              <a:lnSpc>
                <a:spcPts val="1550"/>
              </a:lnSpc>
              <a:buNone/>
            </a:pPr>
            <a:r>
              <a:rPr lang="en-US" sz="1250" b="1" dirty="0">
                <a:solidFill>
                  <a:srgbClr val="272525"/>
                </a:solidFill>
                <a:latin typeface="Inter Bold" pitchFamily="34" charset="0"/>
                <a:ea typeface="Inter Bold" pitchFamily="34" charset="-122"/>
                <a:cs typeface="Inter Bold" pitchFamily="34" charset="-120"/>
              </a:rPr>
              <a:t>Thời gian</a:t>
            </a:r>
            <a:endParaRPr lang="en-US" sz="1250" dirty="0"/>
          </a:p>
        </p:txBody>
      </p:sp>
      <p:sp>
        <p:nvSpPr>
          <p:cNvPr id="10" name="Text 6"/>
          <p:cNvSpPr/>
          <p:nvPr/>
        </p:nvSpPr>
        <p:spPr>
          <a:xfrm>
            <a:off x="6139934" y="3277195"/>
            <a:ext cx="2373868" cy="341233"/>
          </a:xfrm>
          <a:prstGeom prst="rect">
            <a:avLst/>
          </a:prstGeom>
          <a:noFill/>
          <a:ln/>
        </p:spPr>
        <p:txBody>
          <a:bodyPr wrap="square" lIns="0" tIns="0" rIns="0" bIns="0" rtlCol="0" anchor="t"/>
          <a:lstStyle/>
          <a:p>
            <a:pPr algn="ctr" indent="0" marL="0">
              <a:lnSpc>
                <a:spcPts val="1300"/>
              </a:lnSpc>
              <a:buNone/>
            </a:pPr>
            <a:r>
              <a:rPr lang="en-US" sz="1000" dirty="0">
                <a:solidFill>
                  <a:srgbClr val="272525"/>
                </a:solidFill>
                <a:latin typeface="Inter" pitchFamily="34" charset="0"/>
                <a:ea typeface="Inter" pitchFamily="34" charset="-122"/>
                <a:cs typeface="Inter" pitchFamily="34" charset="-120"/>
              </a:rPr>
              <a:t>12 tháng chia làm 5 kỳ học (Mỗi kỳ 10 tuần)</a:t>
            </a:r>
            <a:endParaRPr lang="en-US" sz="1000" dirty="0"/>
          </a:p>
        </p:txBody>
      </p:sp>
      <p:sp>
        <p:nvSpPr>
          <p:cNvPr id="11" name="Shape 7"/>
          <p:cNvSpPr/>
          <p:nvPr/>
        </p:nvSpPr>
        <p:spPr>
          <a:xfrm>
            <a:off x="8734663" y="2416612"/>
            <a:ext cx="2647474" cy="1850469"/>
          </a:xfrm>
          <a:prstGeom prst="roundRect">
            <a:avLst>
              <a:gd name="adj" fmla="val 2933"/>
            </a:avLst>
          </a:prstGeom>
          <a:solidFill>
            <a:srgbClr val="DADBF1"/>
          </a:solidFill>
          <a:ln w="7620">
            <a:solidFill>
              <a:srgbClr val="C0C1D7"/>
            </a:solidFill>
            <a:prstDash val="solid"/>
          </a:ln>
        </p:spPr>
      </p:sp>
      <p:sp>
        <p:nvSpPr>
          <p:cNvPr id="12" name="Shape 8"/>
          <p:cNvSpPr/>
          <p:nvPr/>
        </p:nvSpPr>
        <p:spPr>
          <a:xfrm>
            <a:off x="9864566" y="2553414"/>
            <a:ext cx="387548" cy="387548"/>
          </a:xfrm>
          <a:prstGeom prst="roundRect">
            <a:avLst>
              <a:gd name="adj" fmla="val 23592137"/>
            </a:avLst>
          </a:prstGeom>
          <a:solidFill>
            <a:srgbClr val="4950BC"/>
          </a:solidFill>
          <a:ln/>
        </p:spPr>
      </p:sp>
      <p:pic>
        <p:nvPicPr>
          <p:cNvPr id="13"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1127" y="2659975"/>
            <a:ext cx="174427" cy="174427"/>
          </a:xfrm>
          <a:prstGeom prst="rect">
            <a:avLst/>
          </a:prstGeom>
        </p:spPr>
      </p:pic>
      <p:sp>
        <p:nvSpPr>
          <p:cNvPr id="14" name="Text 9"/>
          <p:cNvSpPr/>
          <p:nvPr/>
        </p:nvSpPr>
        <p:spPr>
          <a:xfrm>
            <a:off x="9250918" y="3025021"/>
            <a:ext cx="1614964" cy="201811"/>
          </a:xfrm>
          <a:prstGeom prst="rect">
            <a:avLst/>
          </a:prstGeom>
          <a:noFill/>
          <a:ln/>
        </p:spPr>
        <p:txBody>
          <a:bodyPr wrap="none" lIns="0" tIns="0" rIns="0" bIns="0" rtlCol="0" anchor="t"/>
          <a:lstStyle/>
          <a:p>
            <a:pPr algn="ctr" indent="0" marL="0">
              <a:lnSpc>
                <a:spcPts val="1550"/>
              </a:lnSpc>
              <a:buNone/>
            </a:pPr>
            <a:r>
              <a:rPr lang="en-US" sz="1250" b="1" dirty="0">
                <a:solidFill>
                  <a:srgbClr val="272525"/>
                </a:solidFill>
                <a:latin typeface="Inter Bold" pitchFamily="34" charset="0"/>
                <a:ea typeface="Inter Bold" pitchFamily="34" charset="-122"/>
                <a:cs typeface="Inter Bold" pitchFamily="34" charset="-120"/>
              </a:rPr>
              <a:t>Lịch học</a:t>
            </a:r>
            <a:endParaRPr lang="en-US" sz="1250" dirty="0"/>
          </a:p>
        </p:txBody>
      </p:sp>
      <p:sp>
        <p:nvSpPr>
          <p:cNvPr id="15" name="Text 10"/>
          <p:cNvSpPr/>
          <p:nvPr/>
        </p:nvSpPr>
        <p:spPr>
          <a:xfrm>
            <a:off x="8871466" y="3277195"/>
            <a:ext cx="2373868" cy="853083"/>
          </a:xfrm>
          <a:prstGeom prst="rect">
            <a:avLst/>
          </a:prstGeom>
          <a:noFill/>
          <a:ln/>
        </p:spPr>
        <p:txBody>
          <a:bodyPr wrap="square" lIns="0" tIns="0" rIns="0" bIns="0" rtlCol="0" anchor="t"/>
          <a:lstStyle/>
          <a:p>
            <a:pPr algn="ctr" indent="0" marL="0">
              <a:lnSpc>
                <a:spcPts val="1300"/>
              </a:lnSpc>
              <a:buNone/>
            </a:pPr>
            <a:r>
              <a:rPr lang="en-US" sz="1000" dirty="0">
                <a:solidFill>
                  <a:srgbClr val="272525"/>
                </a:solidFill>
                <a:latin typeface="Inter" pitchFamily="34" charset="0"/>
                <a:ea typeface="Inter" pitchFamily="34" charset="-122"/>
                <a:cs typeface="Inter" pitchFamily="34" charset="-120"/>
              </a:rPr>
              <a:t>Học từ Thứ 2 đến Thứ 5 (9:30 sáng - 3:30 chiều). Thứ 6 dành riêng cho các hoạt động hòa nhập văn hóa, tham quan doanh nghiệp và khám phá nước Mỹ</a:t>
            </a:r>
            <a:endParaRPr lang="en-US" sz="1000" dirty="0"/>
          </a:p>
        </p:txBody>
      </p:sp>
      <p:sp>
        <p:nvSpPr>
          <p:cNvPr id="16" name="Shape 11"/>
          <p:cNvSpPr/>
          <p:nvPr/>
        </p:nvSpPr>
        <p:spPr>
          <a:xfrm>
            <a:off x="11466195" y="2416612"/>
            <a:ext cx="2647474" cy="1850469"/>
          </a:xfrm>
          <a:prstGeom prst="roundRect">
            <a:avLst>
              <a:gd name="adj" fmla="val 2933"/>
            </a:avLst>
          </a:prstGeom>
          <a:solidFill>
            <a:srgbClr val="DADBF1"/>
          </a:solidFill>
          <a:ln w="7620">
            <a:solidFill>
              <a:srgbClr val="C0C1D7"/>
            </a:solidFill>
            <a:prstDash val="solid"/>
          </a:ln>
        </p:spPr>
      </p:sp>
      <p:sp>
        <p:nvSpPr>
          <p:cNvPr id="17" name="Shape 12"/>
          <p:cNvSpPr/>
          <p:nvPr/>
        </p:nvSpPr>
        <p:spPr>
          <a:xfrm>
            <a:off x="12596098" y="2553414"/>
            <a:ext cx="387548" cy="387548"/>
          </a:xfrm>
          <a:prstGeom prst="roundRect">
            <a:avLst>
              <a:gd name="adj" fmla="val 23592137"/>
            </a:avLst>
          </a:prstGeom>
          <a:solidFill>
            <a:srgbClr val="4950BC"/>
          </a:solidFill>
          <a:ln/>
        </p:spPr>
      </p:sp>
      <p:pic>
        <p:nvPicPr>
          <p:cNvPr id="18"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02659" y="2659975"/>
            <a:ext cx="174427" cy="174427"/>
          </a:xfrm>
          <a:prstGeom prst="rect">
            <a:avLst/>
          </a:prstGeom>
        </p:spPr>
      </p:pic>
      <p:sp>
        <p:nvSpPr>
          <p:cNvPr id="19" name="Text 13"/>
          <p:cNvSpPr/>
          <p:nvPr/>
        </p:nvSpPr>
        <p:spPr>
          <a:xfrm>
            <a:off x="11982450" y="3025021"/>
            <a:ext cx="1614964" cy="201811"/>
          </a:xfrm>
          <a:prstGeom prst="rect">
            <a:avLst/>
          </a:prstGeom>
          <a:noFill/>
          <a:ln/>
        </p:spPr>
        <p:txBody>
          <a:bodyPr wrap="none" lIns="0" tIns="0" rIns="0" bIns="0" rtlCol="0" anchor="t"/>
          <a:lstStyle/>
          <a:p>
            <a:pPr algn="ctr" indent="0" marL="0">
              <a:lnSpc>
                <a:spcPts val="1550"/>
              </a:lnSpc>
              <a:buNone/>
            </a:pPr>
            <a:r>
              <a:rPr lang="en-US" sz="1250" b="1" dirty="0">
                <a:solidFill>
                  <a:srgbClr val="272525"/>
                </a:solidFill>
                <a:latin typeface="Inter Bold" pitchFamily="34" charset="0"/>
                <a:ea typeface="Inter Bold" pitchFamily="34" charset="-122"/>
                <a:cs typeface="Inter Bold" pitchFamily="34" charset="-120"/>
              </a:rPr>
              <a:t>Tín chỉ</a:t>
            </a:r>
            <a:endParaRPr lang="en-US" sz="1250" dirty="0"/>
          </a:p>
        </p:txBody>
      </p:sp>
      <p:sp>
        <p:nvSpPr>
          <p:cNvPr id="20" name="Text 14"/>
          <p:cNvSpPr/>
          <p:nvPr/>
        </p:nvSpPr>
        <p:spPr>
          <a:xfrm>
            <a:off x="11602998" y="3277195"/>
            <a:ext cx="2373868" cy="511850"/>
          </a:xfrm>
          <a:prstGeom prst="rect">
            <a:avLst/>
          </a:prstGeom>
          <a:noFill/>
          <a:ln/>
        </p:spPr>
        <p:txBody>
          <a:bodyPr wrap="square" lIns="0" tIns="0" rIns="0" bIns="0" rtlCol="0" anchor="t"/>
          <a:lstStyle/>
          <a:p>
            <a:pPr algn="ctr" indent="0" marL="0">
              <a:lnSpc>
                <a:spcPts val="1300"/>
              </a:lnSpc>
              <a:buNone/>
            </a:pPr>
            <a:r>
              <a:rPr lang="en-US" sz="1000" dirty="0">
                <a:solidFill>
                  <a:srgbClr val="272525"/>
                </a:solidFill>
                <a:latin typeface="Inter" pitchFamily="34" charset="0"/>
                <a:ea typeface="Inter" pitchFamily="34" charset="-122"/>
                <a:cs typeface="Inter" pitchFamily="34" charset="-120"/>
              </a:rPr>
              <a:t>Tối thiểu 23.5 tín chỉ Đại Cương và 52 - 87 tín chỉ chuyên ngành tuỳ thuộc vào ngành học sinh chọn.</a:t>
            </a:r>
            <a:endParaRPr lang="en-US" sz="1000" dirty="0"/>
          </a:p>
        </p:txBody>
      </p:sp>
      <p:sp>
        <p:nvSpPr>
          <p:cNvPr id="21" name="Shape 15"/>
          <p:cNvSpPr/>
          <p:nvPr/>
        </p:nvSpPr>
        <p:spPr>
          <a:xfrm>
            <a:off x="6003131" y="4351139"/>
            <a:ext cx="8110537" cy="1338620"/>
          </a:xfrm>
          <a:prstGeom prst="roundRect">
            <a:avLst>
              <a:gd name="adj" fmla="val 4054"/>
            </a:avLst>
          </a:prstGeom>
          <a:solidFill>
            <a:srgbClr val="DADBF1"/>
          </a:solidFill>
          <a:ln w="7620">
            <a:solidFill>
              <a:srgbClr val="C0C1D7"/>
            </a:solidFill>
            <a:prstDash val="solid"/>
          </a:ln>
        </p:spPr>
      </p:sp>
      <p:sp>
        <p:nvSpPr>
          <p:cNvPr id="22" name="Shape 16"/>
          <p:cNvSpPr/>
          <p:nvPr/>
        </p:nvSpPr>
        <p:spPr>
          <a:xfrm>
            <a:off x="9864566" y="4487942"/>
            <a:ext cx="387548" cy="387548"/>
          </a:xfrm>
          <a:prstGeom prst="roundRect">
            <a:avLst>
              <a:gd name="adj" fmla="val 23592137"/>
            </a:avLst>
          </a:prstGeom>
          <a:solidFill>
            <a:srgbClr val="4950BC"/>
          </a:solidFill>
          <a:ln/>
        </p:spPr>
      </p:sp>
      <p:pic>
        <p:nvPicPr>
          <p:cNvPr id="23"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71127" y="4594503"/>
            <a:ext cx="174427" cy="174427"/>
          </a:xfrm>
          <a:prstGeom prst="rect">
            <a:avLst/>
          </a:prstGeom>
        </p:spPr>
      </p:pic>
      <p:sp>
        <p:nvSpPr>
          <p:cNvPr id="24" name="Text 17"/>
          <p:cNvSpPr/>
          <p:nvPr/>
        </p:nvSpPr>
        <p:spPr>
          <a:xfrm>
            <a:off x="9250918" y="4959548"/>
            <a:ext cx="1614964" cy="201811"/>
          </a:xfrm>
          <a:prstGeom prst="rect">
            <a:avLst/>
          </a:prstGeom>
          <a:noFill/>
          <a:ln/>
        </p:spPr>
        <p:txBody>
          <a:bodyPr wrap="none" lIns="0" tIns="0" rIns="0" bIns="0" rtlCol="0" anchor="t"/>
          <a:lstStyle/>
          <a:p>
            <a:pPr algn="ctr" indent="0" marL="0">
              <a:lnSpc>
                <a:spcPts val="1550"/>
              </a:lnSpc>
              <a:buNone/>
            </a:pPr>
            <a:r>
              <a:rPr lang="en-US" sz="1250" b="1" dirty="0">
                <a:solidFill>
                  <a:srgbClr val="272525"/>
                </a:solidFill>
                <a:latin typeface="Inter Bold" pitchFamily="34" charset="0"/>
                <a:ea typeface="Inter Bold" pitchFamily="34" charset="-122"/>
                <a:cs typeface="Inter Bold" pitchFamily="34" charset="-120"/>
              </a:rPr>
              <a:t>Kết quả đầu ra</a:t>
            </a:r>
            <a:endParaRPr lang="en-US" sz="1250" dirty="0"/>
          </a:p>
        </p:txBody>
      </p:sp>
      <p:sp>
        <p:nvSpPr>
          <p:cNvPr id="25" name="Text 18"/>
          <p:cNvSpPr/>
          <p:nvPr/>
        </p:nvSpPr>
        <p:spPr>
          <a:xfrm>
            <a:off x="6139934" y="5211723"/>
            <a:ext cx="7836932" cy="341233"/>
          </a:xfrm>
          <a:prstGeom prst="rect">
            <a:avLst/>
          </a:prstGeom>
          <a:noFill/>
          <a:ln/>
        </p:spPr>
        <p:txBody>
          <a:bodyPr wrap="square" lIns="0" tIns="0" rIns="0" bIns="0" rtlCol="0" anchor="t"/>
          <a:lstStyle/>
          <a:p>
            <a:pPr algn="ctr" indent="0" marL="0">
              <a:lnSpc>
                <a:spcPts val="1300"/>
              </a:lnSpc>
              <a:buNone/>
            </a:pPr>
            <a:r>
              <a:rPr lang="en-US" sz="1000" dirty="0">
                <a:solidFill>
                  <a:srgbClr val="272525"/>
                </a:solidFill>
                <a:latin typeface="Inter" pitchFamily="34" charset="0"/>
                <a:ea typeface="Inter" pitchFamily="34" charset="-122"/>
                <a:cs typeface="Inter" pitchFamily="34" charset="-120"/>
              </a:rPr>
              <a:t>Nhận Bằng Liên kết (Associate Degree) chuẩn quốc tế, đủ điều kiện làm việc tại Mỹ 1 năm (OPT) hoặc chuyển tiếp thẳng lên năm 3 bậc Cử nhân Đại học. </a:t>
            </a:r>
            <a:endParaRPr lang="en-US" sz="1000" dirty="0"/>
          </a:p>
        </p:txBody>
      </p:sp>
      <p:sp>
        <p:nvSpPr>
          <p:cNvPr id="26" name="Text 19"/>
          <p:cNvSpPr/>
          <p:nvPr/>
        </p:nvSpPr>
        <p:spPr>
          <a:xfrm>
            <a:off x="6003131" y="5815846"/>
            <a:ext cx="3667958" cy="242292"/>
          </a:xfrm>
          <a:prstGeom prst="rect">
            <a:avLst/>
          </a:prstGeom>
          <a:noFill/>
          <a:ln/>
        </p:spPr>
        <p:txBody>
          <a:bodyPr wrap="none" lIns="0" tIns="0" rIns="0" bIns="0" rtlCol="0" anchor="t"/>
          <a:lstStyle/>
          <a:p>
            <a:pPr algn="l" indent="0" marL="0">
              <a:lnSpc>
                <a:spcPts val="1900"/>
              </a:lnSpc>
              <a:buNone/>
            </a:pPr>
            <a:r>
              <a:rPr lang="en-US" sz="1500" b="1" dirty="0">
                <a:solidFill>
                  <a:srgbClr val="000000"/>
                </a:solidFill>
                <a:latin typeface="Inter Bold" pitchFamily="34" charset="0"/>
                <a:ea typeface="Inter Bold" pitchFamily="34" charset="-122"/>
                <a:cs typeface="Inter Bold" pitchFamily="34" charset="-120"/>
              </a:rPr>
              <a:t>Chi Tiết Chương Trình Học Giai Đoạn 2:</a:t>
            </a:r>
            <a:endParaRPr lang="en-US" sz="1500" dirty="0"/>
          </a:p>
        </p:txBody>
      </p:sp>
      <p:sp>
        <p:nvSpPr>
          <p:cNvPr id="27" name="Text 20"/>
          <p:cNvSpPr/>
          <p:nvPr/>
        </p:nvSpPr>
        <p:spPr>
          <a:xfrm>
            <a:off x="6003131" y="6184225"/>
            <a:ext cx="8110537" cy="170617"/>
          </a:xfrm>
          <a:prstGeom prst="rect">
            <a:avLst/>
          </a:prstGeom>
          <a:noFill/>
          <a:ln/>
        </p:spPr>
        <p:txBody>
          <a:bodyPr wrap="none" lIns="0" tIns="0" rIns="0" bIns="0" rtlCol="0" anchor="t"/>
          <a:lstStyle/>
          <a:p>
            <a:pPr algn="l" indent="0" marL="0">
              <a:lnSpc>
                <a:spcPts val="1300"/>
              </a:lnSpc>
              <a:buNone/>
            </a:pPr>
            <a:r>
              <a:rPr lang="en-US" sz="1000" b="1" dirty="0">
                <a:solidFill>
                  <a:srgbClr val="272525"/>
                </a:solidFill>
                <a:latin typeface="Inter" pitchFamily="34" charset="0"/>
                <a:ea typeface="Inter" pitchFamily="34" charset="-122"/>
                <a:cs typeface="Inter" pitchFamily="34" charset="-120"/>
              </a:rPr>
              <a:t>Địa điểm đào tạo:</a:t>
            </a:r>
            <a:pPr algn="l" indent="0" marL="0">
              <a:lnSpc>
                <a:spcPts val="1300"/>
              </a:lnSpc>
              <a:buNone/>
            </a:pPr>
            <a:r>
              <a:rPr lang="en-US" sz="1000" dirty="0">
                <a:solidFill>
                  <a:srgbClr val="272525"/>
                </a:solidFill>
                <a:latin typeface="Inter" pitchFamily="34" charset="0"/>
                <a:ea typeface="Inter" pitchFamily="34" charset="-122"/>
                <a:cs typeface="Inter" pitchFamily="34" charset="-120"/>
              </a:rPr>
              <a:t> Taylor Business Institute (TBI), 29 E. Madison Street, Chicago, Illinois, Hoa Kỳ.</a:t>
            </a:r>
            <a:endParaRPr lang="en-US" sz="1000" dirty="0"/>
          </a:p>
        </p:txBody>
      </p:sp>
      <p:sp>
        <p:nvSpPr>
          <p:cNvPr id="28" name="Text 21"/>
          <p:cNvSpPr/>
          <p:nvPr/>
        </p:nvSpPr>
        <p:spPr>
          <a:xfrm>
            <a:off x="6003131" y="6449378"/>
            <a:ext cx="8110537" cy="341233"/>
          </a:xfrm>
          <a:prstGeom prst="rect">
            <a:avLst/>
          </a:prstGeom>
          <a:noFill/>
          <a:ln/>
        </p:spPr>
        <p:txBody>
          <a:bodyPr wrap="square" lIns="0" tIns="0" rIns="0" bIns="0" rtlCol="0" anchor="t"/>
          <a:lstStyle/>
          <a:p>
            <a:pPr algn="l" indent="0" marL="0">
              <a:lnSpc>
                <a:spcPts val="1300"/>
              </a:lnSpc>
              <a:buNone/>
            </a:pPr>
            <a:r>
              <a:rPr lang="en-US" sz="1000" b="1" dirty="0">
                <a:solidFill>
                  <a:srgbClr val="272525"/>
                </a:solidFill>
                <a:latin typeface="Inter" pitchFamily="34" charset="0"/>
                <a:ea typeface="Inter" pitchFamily="34" charset="-122"/>
                <a:cs typeface="Inter" pitchFamily="34" charset="-120"/>
              </a:rPr>
              <a:t>Mục tiêu:</a:t>
            </a:r>
            <a:pPr algn="l" indent="0" marL="0">
              <a:lnSpc>
                <a:spcPts val="1300"/>
              </a:lnSpc>
              <a:buNone/>
            </a:pPr>
            <a:r>
              <a:rPr lang="en-US" sz="1000" dirty="0">
                <a:solidFill>
                  <a:srgbClr val="272525"/>
                </a:solidFill>
                <a:latin typeface="Inter" pitchFamily="34" charset="0"/>
                <a:ea typeface="Inter" pitchFamily="34" charset="-122"/>
                <a:cs typeface="Inter" pitchFamily="34" charset="-120"/>
              </a:rPr>
              <a:t> Hoàn tất chương trình Cao đẳng Liên Kết &amp; Thực tập trong thời gian học → Lấy bằng Liên Kết → Chuyển tiếp lên Đại Học hoặc ở lại Mỹ làm việc 1 năm theo diện OTP.</a:t>
            </a:r>
            <a:endParaRPr lang="en-US" sz="1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3402449" y="272891"/>
            <a:ext cx="7667863" cy="310158"/>
          </a:xfrm>
          <a:prstGeom prst="rect">
            <a:avLst/>
          </a:prstGeom>
          <a:noFill/>
          <a:ln/>
        </p:spPr>
        <p:txBody>
          <a:bodyPr wrap="none" lIns="0" tIns="0" rIns="0" bIns="0" rtlCol="0" anchor="t"/>
          <a:lstStyle/>
          <a:p>
            <a:pPr algn="l" indent="0" marL="0">
              <a:lnSpc>
                <a:spcPts val="2400"/>
              </a:lnSpc>
              <a:buNone/>
            </a:pPr>
            <a:r>
              <a:rPr lang="en-US" sz="1950" b="1" dirty="0">
                <a:solidFill>
                  <a:srgbClr val="000000"/>
                </a:solidFill>
                <a:latin typeface="Inter Bold" pitchFamily="34" charset="0"/>
                <a:ea typeface="Inter Bold" pitchFamily="34" charset="-122"/>
                <a:cs typeface="Inter Bold" pitchFamily="34" charset="-120"/>
              </a:rPr>
              <a:t>05 Nhóm Ngành Đào Tạo Trong Chương Trình Associate Degree</a:t>
            </a:r>
            <a:endParaRPr lang="en-US" sz="1950" dirty="0"/>
          </a:p>
        </p:txBody>
      </p:sp>
      <p:sp>
        <p:nvSpPr>
          <p:cNvPr id="3" name="Shape 1"/>
          <p:cNvSpPr/>
          <p:nvPr/>
        </p:nvSpPr>
        <p:spPr>
          <a:xfrm>
            <a:off x="3402449" y="731802"/>
            <a:ext cx="7825502" cy="20003"/>
          </a:xfrm>
          <a:prstGeom prst="rect">
            <a:avLst/>
          </a:prstGeom>
          <a:solidFill>
            <a:srgbClr val="272525">
              <a:alpha val="50000"/>
            </a:srgbClr>
          </a:solidFill>
          <a:ln/>
        </p:spPr>
      </p:sp>
      <p:sp>
        <p:nvSpPr>
          <p:cNvPr id="4" name="Text 2"/>
          <p:cNvSpPr/>
          <p:nvPr/>
        </p:nvSpPr>
        <p:spPr>
          <a:xfrm>
            <a:off x="3402449" y="807482"/>
            <a:ext cx="7825502" cy="118943"/>
          </a:xfrm>
          <a:prstGeom prst="rect">
            <a:avLst/>
          </a:prstGeom>
          <a:noFill/>
          <a:ln/>
        </p:spPr>
        <p:txBody>
          <a:bodyPr wrap="none" lIns="0" tIns="0" rIns="0" bIns="0" rtlCol="0" anchor="t"/>
          <a:lstStyle/>
          <a:p>
            <a:pPr algn="l" indent="0" marL="0">
              <a:lnSpc>
                <a:spcPts val="900"/>
              </a:lnSpc>
              <a:buNone/>
            </a:pPr>
            <a:r>
              <a:rPr lang="en-US" sz="750" b="1" i="1" dirty="0">
                <a:solidFill>
                  <a:srgbClr val="272525"/>
                </a:solidFill>
                <a:latin typeface="Inter" pitchFamily="34" charset="0"/>
                <a:ea typeface="Inter" pitchFamily="34" charset="-122"/>
                <a:cs typeface="Inter" pitchFamily="34" charset="-120"/>
              </a:rPr>
              <a:t>Lưu ý:</a:t>
            </a:r>
            <a:pPr algn="l" indent="0" marL="0">
              <a:lnSpc>
                <a:spcPts val="900"/>
              </a:lnSpc>
              <a:buNone/>
            </a:pPr>
            <a:r>
              <a:rPr lang="en-US" sz="750" i="1" dirty="0">
                <a:solidFill>
                  <a:srgbClr val="272525"/>
                </a:solidFill>
                <a:latin typeface="Inter" pitchFamily="34" charset="0"/>
                <a:ea typeface="Inter" pitchFamily="34" charset="-122"/>
                <a:cs typeface="Inter" pitchFamily="34" charset="-120"/>
              </a:rPr>
              <a:t> Các tín chỉ từ chương trình này sẽ được chuyển tiếp để theo học bằng Cử nhân tại các trường đại học trong giai đoạn tiếp theo.</a:t>
            </a:r>
            <a:endParaRPr lang="en-US" sz="750" dirty="0"/>
          </a:p>
        </p:txBody>
      </p:sp>
      <p:pic>
        <p:nvPicPr>
          <p:cNvPr id="5" name="Image 0" descr="preencoded.png">    </p:cNvPr>
          <p:cNvPicPr>
            <a:picLocks noChangeAspect="1"/>
          </p:cNvPicPr>
          <p:nvPr/>
        </p:nvPicPr>
        <p:blipFill>
          <a:blip r:embed="rId1"/>
          <a:stretch>
            <a:fillRect/>
          </a:stretch>
        </p:blipFill>
        <p:spPr>
          <a:xfrm>
            <a:off x="3402449" y="982147"/>
            <a:ext cx="3881795" cy="2399109"/>
          </a:xfrm>
          <a:prstGeom prst="rect">
            <a:avLst/>
          </a:prstGeom>
        </p:spPr>
      </p:pic>
      <p:sp>
        <p:nvSpPr>
          <p:cNvPr id="6" name="Text 3"/>
          <p:cNvSpPr/>
          <p:nvPr/>
        </p:nvSpPr>
        <p:spPr>
          <a:xfrm>
            <a:off x="3402449" y="3430786"/>
            <a:ext cx="2661523" cy="185976"/>
          </a:xfrm>
          <a:prstGeom prst="rect">
            <a:avLst/>
          </a:prstGeom>
          <a:noFill/>
          <a:ln/>
        </p:spPr>
        <p:txBody>
          <a:bodyPr wrap="none" lIns="0" tIns="0" rIns="0" bIns="0" rtlCol="0" anchor="t"/>
          <a:lstStyle/>
          <a:p>
            <a:pPr algn="l" indent="0" marL="0">
              <a:lnSpc>
                <a:spcPts val="1450"/>
              </a:lnSpc>
              <a:buNone/>
            </a:pPr>
            <a:r>
              <a:rPr lang="en-US" sz="1150" b="1" dirty="0">
                <a:solidFill>
                  <a:srgbClr val="272525"/>
                </a:solidFill>
                <a:latin typeface="Inter Bold" pitchFamily="34" charset="0"/>
                <a:ea typeface="Inter Bold" pitchFamily="34" charset="-122"/>
                <a:cs typeface="Inter Bold" pitchFamily="34" charset="-120"/>
              </a:rPr>
              <a:t>1. Quản trị An ninh &amp; Tư pháp Hình sự</a:t>
            </a:r>
            <a:endParaRPr lang="en-US" sz="1150" dirty="0"/>
          </a:p>
        </p:txBody>
      </p:sp>
      <p:sp>
        <p:nvSpPr>
          <p:cNvPr id="7" name="Text 4"/>
          <p:cNvSpPr/>
          <p:nvPr/>
        </p:nvSpPr>
        <p:spPr>
          <a:xfrm>
            <a:off x="3402449" y="3636526"/>
            <a:ext cx="2649974"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(Criminal Justice &amp; Security Administration)</a:t>
            </a:r>
            <a:endParaRPr lang="en-US" sz="950" dirty="0"/>
          </a:p>
        </p:txBody>
      </p:sp>
      <p:sp>
        <p:nvSpPr>
          <p:cNvPr id="8" name="Text 5"/>
          <p:cNvSpPr/>
          <p:nvPr/>
        </p:nvSpPr>
        <p:spPr>
          <a:xfrm>
            <a:off x="3551277" y="3847267"/>
            <a:ext cx="3732967" cy="356830"/>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Chương trình Quản trị An ninh &amp; Tư pháp Hình sự tại TBI trang bị kiến thức và kỹ năng thực tế cho sự nghiệp trong ngành an ninh, tòa án và cải huấn - đồng thời là nền tảng vững chắc để tiếp tục lấy bằng Cử nhân.</a:t>
            </a:r>
            <a:endParaRPr lang="en-US" sz="750" dirty="0"/>
          </a:p>
        </p:txBody>
      </p:sp>
      <p:sp>
        <p:nvSpPr>
          <p:cNvPr id="9" name="Text 6"/>
          <p:cNvSpPr/>
          <p:nvPr/>
        </p:nvSpPr>
        <p:spPr>
          <a:xfrm>
            <a:off x="3551277" y="4233863"/>
            <a:ext cx="3732967"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Kinh nghiệm thực tiễn:</a:t>
            </a:r>
            <a:endParaRPr lang="en-US" sz="750" dirty="0"/>
          </a:p>
        </p:txBody>
      </p:sp>
      <p:sp>
        <p:nvSpPr>
          <p:cNvPr id="10" name="Text 7"/>
          <p:cNvSpPr/>
          <p:nvPr/>
        </p:nvSpPr>
        <p:spPr>
          <a:xfrm>
            <a:off x="3551277" y="4382572"/>
            <a:ext cx="3732967" cy="391358"/>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Trải nghiệm thực địa (Ride-alongs) cùng cảnh sát</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Học qua mô phỏng: diễn tập, nghiên cứu tình huống thực tế</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Rèn luyện tư duy phản biện, đạo đức nghề nghiệp và công nghệ hiện đại</a:t>
            </a:r>
            <a:endParaRPr lang="en-US" sz="750" dirty="0"/>
          </a:p>
        </p:txBody>
      </p:sp>
      <p:sp>
        <p:nvSpPr>
          <p:cNvPr id="11" name="Text 8"/>
          <p:cNvSpPr/>
          <p:nvPr/>
        </p:nvSpPr>
        <p:spPr>
          <a:xfrm>
            <a:off x="3551277" y="4803696"/>
            <a:ext cx="3732967"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Các Chứng chỉ Đạt được:</a:t>
            </a:r>
            <a:endParaRPr lang="en-US" sz="750" dirty="0"/>
          </a:p>
        </p:txBody>
      </p:sp>
      <p:sp>
        <p:nvSpPr>
          <p:cNvPr id="12" name="Text 9"/>
          <p:cNvSpPr/>
          <p:nvPr/>
        </p:nvSpPr>
        <p:spPr>
          <a:xfrm>
            <a:off x="3551277" y="4952405"/>
            <a:ext cx="3732967" cy="527566"/>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Chứng chỉ PERC cơ bản (20 giờ) - cho phép làm việc ngay</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Chứng chỉ CPR và AED</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Đủ điều kiện cấp thẻ FOID</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Chứng chỉ FEMA</a:t>
            </a:r>
            <a:endParaRPr lang="en-US" sz="750" dirty="0"/>
          </a:p>
        </p:txBody>
      </p:sp>
      <p:sp>
        <p:nvSpPr>
          <p:cNvPr id="13" name="Shape 10"/>
          <p:cNvSpPr/>
          <p:nvPr/>
        </p:nvSpPr>
        <p:spPr>
          <a:xfrm>
            <a:off x="3402449" y="3847267"/>
            <a:ext cx="15240" cy="1632704"/>
          </a:xfrm>
          <a:prstGeom prst="rect">
            <a:avLst/>
          </a:prstGeom>
          <a:solidFill>
            <a:srgbClr val="4950BC"/>
          </a:solidFill>
          <a:ln/>
        </p:spPr>
      </p:sp>
      <p:pic>
        <p:nvPicPr>
          <p:cNvPr id="14" name="Image 1" descr="preencoded.png">    </p:cNvPr>
          <p:cNvPicPr>
            <a:picLocks noChangeAspect="1"/>
          </p:cNvPicPr>
          <p:nvPr/>
        </p:nvPicPr>
        <p:blipFill>
          <a:blip r:embed="rId2"/>
          <a:stretch>
            <a:fillRect/>
          </a:stretch>
        </p:blipFill>
        <p:spPr>
          <a:xfrm>
            <a:off x="7346156" y="982147"/>
            <a:ext cx="3881795" cy="2399109"/>
          </a:xfrm>
          <a:prstGeom prst="rect">
            <a:avLst/>
          </a:prstGeom>
        </p:spPr>
      </p:pic>
      <p:sp>
        <p:nvSpPr>
          <p:cNvPr id="15" name="Text 11"/>
          <p:cNvSpPr/>
          <p:nvPr/>
        </p:nvSpPr>
        <p:spPr>
          <a:xfrm>
            <a:off x="7346156" y="3430786"/>
            <a:ext cx="3522702" cy="185976"/>
          </a:xfrm>
          <a:prstGeom prst="rect">
            <a:avLst/>
          </a:prstGeom>
          <a:noFill/>
          <a:ln/>
        </p:spPr>
        <p:txBody>
          <a:bodyPr wrap="none" lIns="0" tIns="0" rIns="0" bIns="0" rtlCol="0" anchor="t"/>
          <a:lstStyle/>
          <a:p>
            <a:pPr algn="l" indent="0" marL="0">
              <a:lnSpc>
                <a:spcPts val="1450"/>
              </a:lnSpc>
              <a:buNone/>
            </a:pPr>
            <a:r>
              <a:rPr lang="en-US" sz="1150" b="1" dirty="0">
                <a:solidFill>
                  <a:srgbClr val="272525"/>
                </a:solidFill>
                <a:latin typeface="Inter Bold" pitchFamily="34" charset="0"/>
                <a:ea typeface="Inter Bold" pitchFamily="34" charset="-122"/>
                <a:cs typeface="Inter Bold" pitchFamily="34" charset="-120"/>
              </a:rPr>
              <a:t>2. Chuyên Viên Lập Hồ Sơ &amp; Mã Hóa Dữ Liệu Y Tế</a:t>
            </a:r>
            <a:endParaRPr lang="en-US" sz="1150" dirty="0"/>
          </a:p>
        </p:txBody>
      </p:sp>
      <p:sp>
        <p:nvSpPr>
          <p:cNvPr id="16" name="Text 12"/>
          <p:cNvSpPr/>
          <p:nvPr/>
        </p:nvSpPr>
        <p:spPr>
          <a:xfrm>
            <a:off x="7346156" y="3636526"/>
            <a:ext cx="2177415"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(Medical Billing &amp; Coding Specialist)</a:t>
            </a:r>
            <a:endParaRPr lang="en-US" sz="950" dirty="0"/>
          </a:p>
        </p:txBody>
      </p:sp>
      <p:sp>
        <p:nvSpPr>
          <p:cNvPr id="17" name="Text 13"/>
          <p:cNvSpPr/>
          <p:nvPr/>
        </p:nvSpPr>
        <p:spPr>
          <a:xfrm>
            <a:off x="7494984" y="3847267"/>
            <a:ext cx="3732967" cy="356830"/>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Chương trình Chuyên viên Lập hồ sơ y tế và Mã hóa dữ liệu tại TBI đào tạo bạn trở thành chuyên gia quản lý hồ sơ y khoa, lập hóa đơn bảo hiểm và mã hóa dữ liệu - những vị trí thiết yếu trong hệ thống y tế hiện đại.</a:t>
            </a:r>
            <a:endParaRPr lang="en-US" sz="750" dirty="0"/>
          </a:p>
        </p:txBody>
      </p:sp>
      <p:sp>
        <p:nvSpPr>
          <p:cNvPr id="18" name="Text 14"/>
          <p:cNvSpPr/>
          <p:nvPr/>
        </p:nvSpPr>
        <p:spPr>
          <a:xfrm>
            <a:off x="7494984" y="4233863"/>
            <a:ext cx="3732967"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Kinh nghiệm thực tiễn:</a:t>
            </a:r>
            <a:endParaRPr lang="en-US" sz="750" dirty="0"/>
          </a:p>
        </p:txBody>
      </p:sp>
      <p:sp>
        <p:nvSpPr>
          <p:cNvPr id="19" name="Text 15"/>
          <p:cNvSpPr/>
          <p:nvPr/>
        </p:nvSpPr>
        <p:spPr>
          <a:xfrm>
            <a:off x="7494984" y="4382572"/>
            <a:ext cx="3732967" cy="663773"/>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Hoàn thiện biểu mẫu bảo hiểm y tế (CMS-1500, UB-04)</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Sử dụng hệ thống Hồ sơ sức khỏe điện tử (EHR &amp; EMR)</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Áp dụng bộ mã ICD-10 và CPT</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Thực hành giao thức HIPAA bảo mật dữ liệu</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Làm việc trong môi trường giả lập văn phòng y tế thực tế</a:t>
            </a:r>
            <a:endParaRPr lang="en-US" sz="750" dirty="0"/>
          </a:p>
        </p:txBody>
      </p:sp>
      <p:sp>
        <p:nvSpPr>
          <p:cNvPr id="20" name="Text 16"/>
          <p:cNvSpPr/>
          <p:nvPr/>
        </p:nvSpPr>
        <p:spPr>
          <a:xfrm>
            <a:off x="7494984" y="5076111"/>
            <a:ext cx="3732967"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Các Chứng chỉ Đạt được:</a:t>
            </a:r>
            <a:endParaRPr lang="en-US" sz="750" dirty="0"/>
          </a:p>
        </p:txBody>
      </p:sp>
      <p:sp>
        <p:nvSpPr>
          <p:cNvPr id="21" name="Text 17"/>
          <p:cNvSpPr/>
          <p:nvPr/>
        </p:nvSpPr>
        <p:spPr>
          <a:xfrm>
            <a:off x="7494984" y="5224820"/>
            <a:ext cx="3732967" cy="527566"/>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CBCS: Chuyên viên Lập hồ sơ y tế và Mã hóa dữ liệu (NHA)</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CEHRS: Chuyên viên Hồ sơ sức khỏe điện tử (NHA)</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CCA: Chứng chỉ Mã hóa sơ cấp (AHIMA)</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Chứng chỉ HIPAA</a:t>
            </a:r>
            <a:endParaRPr lang="en-US" sz="750" dirty="0"/>
          </a:p>
        </p:txBody>
      </p:sp>
      <p:sp>
        <p:nvSpPr>
          <p:cNvPr id="22" name="Text 18"/>
          <p:cNvSpPr/>
          <p:nvPr/>
        </p:nvSpPr>
        <p:spPr>
          <a:xfrm>
            <a:off x="7494984" y="5782151"/>
            <a:ext cx="3732967"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Cơ hội nghề nghiệp:</a:t>
            </a:r>
            <a:endParaRPr lang="en-US" sz="750" dirty="0"/>
          </a:p>
        </p:txBody>
      </p:sp>
      <p:sp>
        <p:nvSpPr>
          <p:cNvPr id="23" name="Text 19"/>
          <p:cNvSpPr/>
          <p:nvPr/>
        </p:nvSpPr>
        <p:spPr>
          <a:xfrm>
            <a:off x="7494984" y="5930860"/>
            <a:ext cx="3732967"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Bệnh viện, phòng khám, công ty lập hóa đơn y tế, tổ chức bảo hiểm</a:t>
            </a:r>
            <a:endParaRPr lang="en-US" sz="750" dirty="0"/>
          </a:p>
        </p:txBody>
      </p:sp>
      <p:sp>
        <p:nvSpPr>
          <p:cNvPr id="24" name="Shape 20"/>
          <p:cNvSpPr/>
          <p:nvPr/>
        </p:nvSpPr>
        <p:spPr>
          <a:xfrm>
            <a:off x="7346156" y="3847267"/>
            <a:ext cx="15240" cy="2202537"/>
          </a:xfrm>
          <a:prstGeom prst="rect">
            <a:avLst/>
          </a:prstGeom>
          <a:solidFill>
            <a:srgbClr val="4950BC"/>
          </a:solidFill>
          <a:ln/>
        </p:spPr>
      </p:sp>
      <p:pic>
        <p:nvPicPr>
          <p:cNvPr id="25" name="Image 2" descr="preencoded.png">    </p:cNvPr>
          <p:cNvPicPr>
            <a:picLocks noChangeAspect="1"/>
          </p:cNvPicPr>
          <p:nvPr/>
        </p:nvPicPr>
        <p:blipFill>
          <a:blip r:embed="rId3"/>
          <a:stretch>
            <a:fillRect/>
          </a:stretch>
        </p:blipFill>
        <p:spPr>
          <a:xfrm>
            <a:off x="3402449" y="6135291"/>
            <a:ext cx="3881795" cy="2399109"/>
          </a:xfrm>
          <a:prstGeom prst="rect">
            <a:avLst/>
          </a:prstGeom>
        </p:spPr>
      </p:pic>
      <p:sp>
        <p:nvSpPr>
          <p:cNvPr id="26" name="Text 21"/>
          <p:cNvSpPr/>
          <p:nvPr/>
        </p:nvSpPr>
        <p:spPr>
          <a:xfrm>
            <a:off x="3551277" y="8613696"/>
            <a:ext cx="2228374" cy="185976"/>
          </a:xfrm>
          <a:prstGeom prst="rect">
            <a:avLst/>
          </a:prstGeom>
          <a:noFill/>
          <a:ln/>
        </p:spPr>
        <p:txBody>
          <a:bodyPr wrap="none" lIns="0" tIns="0" rIns="0" bIns="0" rtlCol="0" anchor="t"/>
          <a:lstStyle/>
          <a:p>
            <a:pPr algn="l" indent="0" marL="0">
              <a:lnSpc>
                <a:spcPts val="1450"/>
              </a:lnSpc>
              <a:buNone/>
            </a:pPr>
            <a:r>
              <a:rPr lang="en-US" sz="1150" b="1" dirty="0">
                <a:solidFill>
                  <a:srgbClr val="272525"/>
                </a:solidFill>
                <a:latin typeface="Inter Bold" pitchFamily="34" charset="0"/>
                <a:ea typeface="Inter Bold" pitchFamily="34" charset="-122"/>
                <a:cs typeface="Inter Bold" pitchFamily="34" charset="-120"/>
              </a:rPr>
              <a:t>3. Công Nghệ Kỹ Thuật Điện tử</a:t>
            </a:r>
            <a:endParaRPr lang="en-US" sz="1150" dirty="0"/>
          </a:p>
        </p:txBody>
      </p:sp>
      <p:sp>
        <p:nvSpPr>
          <p:cNvPr id="27" name="Text 22"/>
          <p:cNvSpPr/>
          <p:nvPr/>
        </p:nvSpPr>
        <p:spPr>
          <a:xfrm>
            <a:off x="3551277" y="8819436"/>
            <a:ext cx="2273975"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(Electronics Engineering Technology)</a:t>
            </a:r>
            <a:endParaRPr lang="en-US" sz="950" dirty="0"/>
          </a:p>
        </p:txBody>
      </p:sp>
      <p:sp>
        <p:nvSpPr>
          <p:cNvPr id="28" name="Text 23"/>
          <p:cNvSpPr/>
          <p:nvPr/>
        </p:nvSpPr>
        <p:spPr>
          <a:xfrm>
            <a:off x="3551277" y="9004221"/>
            <a:ext cx="3732967" cy="356830"/>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Chương trình Công nghệ Kỹ thuật Điện tử tại TBI kết hợp kiến thức điện tử cơ bản với lập trình chuyên sâu, trang bị kỹ năng thực hành để bạn sẵn sàng bước vào ngành công nghệ.</a:t>
            </a:r>
            <a:endParaRPr lang="en-US" sz="750" dirty="0"/>
          </a:p>
        </p:txBody>
      </p:sp>
      <p:sp>
        <p:nvSpPr>
          <p:cNvPr id="29" name="Text 24"/>
          <p:cNvSpPr/>
          <p:nvPr/>
        </p:nvSpPr>
        <p:spPr>
          <a:xfrm>
            <a:off x="3551277" y="9390817"/>
            <a:ext cx="3732967"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Các Lĩnh vực Chuyên sâu:</a:t>
            </a:r>
            <a:endParaRPr lang="en-US" sz="750" dirty="0"/>
          </a:p>
        </p:txBody>
      </p:sp>
      <p:sp>
        <p:nvSpPr>
          <p:cNvPr id="30" name="Text 25"/>
          <p:cNvSpPr/>
          <p:nvPr/>
        </p:nvSpPr>
        <p:spPr>
          <a:xfrm>
            <a:off x="3551277" y="9539526"/>
            <a:ext cx="3732967" cy="527566"/>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Robot học (Robotics) và Cơ điện tử (Mechatronics)</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Quản trị mạng (Networking)</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Lập trình Python</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Đào tạo theo chứng chỉ quốc tế Cisco và A+</a:t>
            </a:r>
            <a:endParaRPr lang="en-US" sz="750" dirty="0"/>
          </a:p>
        </p:txBody>
      </p:sp>
      <p:sp>
        <p:nvSpPr>
          <p:cNvPr id="31" name="Text 26"/>
          <p:cNvSpPr/>
          <p:nvPr/>
        </p:nvSpPr>
        <p:spPr>
          <a:xfrm>
            <a:off x="3551277" y="10096857"/>
            <a:ext cx="3732967" cy="475774"/>
          </a:xfrm>
          <a:prstGeom prst="rect">
            <a:avLst/>
          </a:prstGeom>
          <a:noFill/>
          <a:ln/>
        </p:spPr>
        <p:txBody>
          <a:bodyPr wrap="squar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Kinh nghiệm thực tiễn:</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a:t>
            </a:r>
            <a:endParaRPr lang="en-US" sz="750" dirty="0"/>
          </a:p>
          <a:p>
            <a:pPr algn="l" indent="0" marL="0">
              <a:lnSpc>
                <a:spcPts val="900"/>
              </a:lnSpc>
              <a:buNone/>
            </a:pPr>
            <a:r>
              <a:rPr lang="en-US" sz="750" dirty="0">
                <a:solidFill>
                  <a:srgbClr val="272525"/>
                </a:solidFill>
                <a:latin typeface="Inter" pitchFamily="34" charset="0"/>
                <a:ea typeface="Inter" pitchFamily="34" charset="-122"/>
                <a:cs typeface="Inter" pitchFamily="34" charset="-120"/>
              </a:rPr>
              <a:t>Sinh viên thực hành trực tiếp tại phòng thí nghiệm điện tử, tham gia các dự án thực tế mô phỏng thách thức ngành công nghiệp - biến lý thuyết thành kỹ năng nghề nghiệp.</a:t>
            </a:r>
            <a:endParaRPr lang="en-US" sz="750" dirty="0"/>
          </a:p>
        </p:txBody>
      </p:sp>
      <p:sp>
        <p:nvSpPr>
          <p:cNvPr id="32" name="Text 27"/>
          <p:cNvSpPr/>
          <p:nvPr/>
        </p:nvSpPr>
        <p:spPr>
          <a:xfrm>
            <a:off x="3551277" y="10602397"/>
            <a:ext cx="3732967"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Chứng chỉ Đạt được:</a:t>
            </a:r>
            <a:endParaRPr lang="en-US" sz="750" dirty="0"/>
          </a:p>
        </p:txBody>
      </p:sp>
      <p:sp>
        <p:nvSpPr>
          <p:cNvPr id="33" name="Text 28"/>
          <p:cNvSpPr/>
          <p:nvPr/>
        </p:nvSpPr>
        <p:spPr>
          <a:xfrm>
            <a:off x="3551277" y="10751106"/>
            <a:ext cx="3732967" cy="527566"/>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Cisco Networking and Security Training</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OpenEDG C++ Institute Certification</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CompTIA IT Fundamentals+ &amp; CompTIA A+</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Python and Programming Essentials</a:t>
            </a:r>
            <a:endParaRPr lang="en-US" sz="750" dirty="0"/>
          </a:p>
        </p:txBody>
      </p:sp>
      <p:sp>
        <p:nvSpPr>
          <p:cNvPr id="34" name="Shape 29"/>
          <p:cNvSpPr/>
          <p:nvPr/>
        </p:nvSpPr>
        <p:spPr>
          <a:xfrm>
            <a:off x="3402449" y="8613696"/>
            <a:ext cx="15240" cy="2664976"/>
          </a:xfrm>
          <a:prstGeom prst="rect">
            <a:avLst/>
          </a:prstGeom>
          <a:solidFill>
            <a:srgbClr val="4950BC"/>
          </a:solidFill>
          <a:ln/>
        </p:spPr>
      </p:sp>
      <p:pic>
        <p:nvPicPr>
          <p:cNvPr id="35" name="Image 3" descr="preencoded.png">    </p:cNvPr>
          <p:cNvPicPr>
            <a:picLocks noChangeAspect="1"/>
          </p:cNvPicPr>
          <p:nvPr/>
        </p:nvPicPr>
        <p:blipFill>
          <a:blip r:embed="rId4"/>
          <a:stretch>
            <a:fillRect/>
          </a:stretch>
        </p:blipFill>
        <p:spPr>
          <a:xfrm>
            <a:off x="7346156" y="6135291"/>
            <a:ext cx="3881795" cy="2399109"/>
          </a:xfrm>
          <a:prstGeom prst="rect">
            <a:avLst/>
          </a:prstGeom>
        </p:spPr>
      </p:pic>
      <p:sp>
        <p:nvSpPr>
          <p:cNvPr id="36" name="Text 30"/>
          <p:cNvSpPr/>
          <p:nvPr/>
        </p:nvSpPr>
        <p:spPr>
          <a:xfrm>
            <a:off x="7346156" y="8583930"/>
            <a:ext cx="2991088" cy="185976"/>
          </a:xfrm>
          <a:prstGeom prst="rect">
            <a:avLst/>
          </a:prstGeom>
          <a:noFill/>
          <a:ln/>
        </p:spPr>
        <p:txBody>
          <a:bodyPr wrap="none" lIns="0" tIns="0" rIns="0" bIns="0" rtlCol="0" anchor="t"/>
          <a:lstStyle/>
          <a:p>
            <a:pPr algn="l" indent="0" marL="0">
              <a:lnSpc>
                <a:spcPts val="1450"/>
              </a:lnSpc>
              <a:buNone/>
            </a:pPr>
            <a:r>
              <a:rPr lang="en-US" sz="1150" b="1" dirty="0">
                <a:solidFill>
                  <a:srgbClr val="272525"/>
                </a:solidFill>
                <a:latin typeface="Inter Bold" pitchFamily="34" charset="0"/>
                <a:ea typeface="Inter Bold" pitchFamily="34" charset="-122"/>
                <a:cs typeface="Inter Bold" pitchFamily="34" charset="-120"/>
              </a:rPr>
              <a:t>4. Công Nghệ Thông Tin &amp; Quản Trị Mạng</a:t>
            </a:r>
            <a:endParaRPr lang="en-US" sz="1150" dirty="0"/>
          </a:p>
        </p:txBody>
      </p:sp>
      <p:sp>
        <p:nvSpPr>
          <p:cNvPr id="37" name="Text 31"/>
          <p:cNvSpPr/>
          <p:nvPr/>
        </p:nvSpPr>
        <p:spPr>
          <a:xfrm>
            <a:off x="7346156" y="8789670"/>
            <a:ext cx="2392204"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(Information Technology &amp; Networking)</a:t>
            </a:r>
            <a:endParaRPr lang="en-US" sz="950" dirty="0"/>
          </a:p>
        </p:txBody>
      </p:sp>
      <p:sp>
        <p:nvSpPr>
          <p:cNvPr id="38" name="Text 32"/>
          <p:cNvSpPr/>
          <p:nvPr/>
        </p:nvSpPr>
        <p:spPr>
          <a:xfrm>
            <a:off x="7494984" y="9000411"/>
            <a:ext cx="3732967" cy="356830"/>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Chương trình Công nghệ Thông tin &amp; Quản trị Mạng tại TBI kết hợp lý thuyết và thực hành chuyên sâu, chuẩn bị kỹ năng nghề nghiệp trong lĩnh vực mạng, máy chủ, VoIP, điện toán đám mây, ảo hóa và an ninh mạng.</a:t>
            </a:r>
            <a:endParaRPr lang="en-US" sz="750" dirty="0"/>
          </a:p>
        </p:txBody>
      </p:sp>
      <p:sp>
        <p:nvSpPr>
          <p:cNvPr id="39" name="Text 33"/>
          <p:cNvSpPr/>
          <p:nvPr/>
        </p:nvSpPr>
        <p:spPr>
          <a:xfrm>
            <a:off x="7494984" y="9387007"/>
            <a:ext cx="3732967"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Kinh nghiệm Thực tiễn:</a:t>
            </a:r>
            <a:endParaRPr lang="en-US" sz="750" dirty="0"/>
          </a:p>
        </p:txBody>
      </p:sp>
      <p:sp>
        <p:nvSpPr>
          <p:cNvPr id="40" name="Text 34"/>
          <p:cNvSpPr/>
          <p:nvPr/>
        </p:nvSpPr>
        <p:spPr>
          <a:xfrm>
            <a:off x="7494984" y="9535716"/>
            <a:ext cx="3732967" cy="391358"/>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Thực hành trong phòng thí nghiệm mô phỏng môi trường CNTT thực tế</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Cấu hình mạng, quản lý máy chủ, khắc phục sự cố hệ thống</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Triển khai các giao thức bảo mật</a:t>
            </a:r>
            <a:endParaRPr lang="en-US" sz="750" dirty="0"/>
          </a:p>
        </p:txBody>
      </p:sp>
      <p:sp>
        <p:nvSpPr>
          <p:cNvPr id="41" name="Text 35"/>
          <p:cNvSpPr/>
          <p:nvPr/>
        </p:nvSpPr>
        <p:spPr>
          <a:xfrm>
            <a:off x="7494984" y="9956840"/>
            <a:ext cx="3732967"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Chứng chỉ Quốc tế:</a:t>
            </a:r>
            <a:endParaRPr lang="en-US" sz="750" dirty="0"/>
          </a:p>
        </p:txBody>
      </p:sp>
      <p:sp>
        <p:nvSpPr>
          <p:cNvPr id="42" name="Text 36"/>
          <p:cNvSpPr/>
          <p:nvPr/>
        </p:nvSpPr>
        <p:spPr>
          <a:xfrm>
            <a:off x="7494984" y="10105549"/>
            <a:ext cx="3732967" cy="799981"/>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CompTIA IT Fundamentals+ / A+</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CompTIA Network+</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CompTIA Security+</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Cisco CCNA</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CEH (Certified Ethical Hacker) - tự chọn</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VMware Certified Professional - tự chọn</a:t>
            </a:r>
            <a:endParaRPr lang="en-US" sz="750" dirty="0"/>
          </a:p>
        </p:txBody>
      </p:sp>
      <p:sp>
        <p:nvSpPr>
          <p:cNvPr id="43" name="Shape 37"/>
          <p:cNvSpPr/>
          <p:nvPr/>
        </p:nvSpPr>
        <p:spPr>
          <a:xfrm>
            <a:off x="7346156" y="9000411"/>
            <a:ext cx="15240" cy="1905119"/>
          </a:xfrm>
          <a:prstGeom prst="rect">
            <a:avLst/>
          </a:prstGeom>
          <a:solidFill>
            <a:srgbClr val="4950BC"/>
          </a:solidFill>
          <a:ln/>
        </p:spPr>
      </p:sp>
      <p:pic>
        <p:nvPicPr>
          <p:cNvPr id="44" name="Image 4" descr="preencoded.png">    </p:cNvPr>
          <p:cNvPicPr>
            <a:picLocks noChangeAspect="1"/>
          </p:cNvPicPr>
          <p:nvPr/>
        </p:nvPicPr>
        <p:blipFill>
          <a:blip r:embed="rId5"/>
          <a:stretch>
            <a:fillRect/>
          </a:stretch>
        </p:blipFill>
        <p:spPr>
          <a:xfrm>
            <a:off x="3402449" y="11351657"/>
            <a:ext cx="6521291" cy="3695343"/>
          </a:xfrm>
          <a:prstGeom prst="rect">
            <a:avLst/>
          </a:prstGeom>
        </p:spPr>
      </p:pic>
      <p:sp>
        <p:nvSpPr>
          <p:cNvPr id="45" name="Shape 38"/>
          <p:cNvSpPr/>
          <p:nvPr/>
        </p:nvSpPr>
        <p:spPr>
          <a:xfrm>
            <a:off x="3402449" y="15102721"/>
            <a:ext cx="7825502" cy="1903928"/>
          </a:xfrm>
          <a:prstGeom prst="roundRect">
            <a:avLst>
              <a:gd name="adj" fmla="val 2189"/>
            </a:avLst>
          </a:prstGeom>
          <a:solidFill>
            <a:srgbClr val="FFFFFF"/>
          </a:solidFill>
          <a:ln w="15240">
            <a:solidFill>
              <a:srgbClr val="FFFFFF"/>
            </a:solidFill>
            <a:prstDash val="solid"/>
          </a:ln>
        </p:spPr>
      </p:sp>
      <p:sp>
        <p:nvSpPr>
          <p:cNvPr id="46" name="Text 39"/>
          <p:cNvSpPr/>
          <p:nvPr/>
        </p:nvSpPr>
        <p:spPr>
          <a:xfrm>
            <a:off x="3516868" y="15217140"/>
            <a:ext cx="1807488" cy="185976"/>
          </a:xfrm>
          <a:prstGeom prst="rect">
            <a:avLst/>
          </a:prstGeom>
          <a:noFill/>
          <a:ln/>
        </p:spPr>
        <p:txBody>
          <a:bodyPr wrap="none" lIns="0" tIns="0" rIns="0" bIns="0" rtlCol="0" anchor="t"/>
          <a:lstStyle/>
          <a:p>
            <a:pPr algn="l" indent="0" marL="0">
              <a:lnSpc>
                <a:spcPts val="1450"/>
              </a:lnSpc>
              <a:buNone/>
            </a:pPr>
            <a:r>
              <a:rPr lang="en-US" sz="1150" b="1" dirty="0">
                <a:solidFill>
                  <a:srgbClr val="272525"/>
                </a:solidFill>
                <a:latin typeface="Inter Bold" pitchFamily="34" charset="0"/>
                <a:ea typeface="Inter Bold" pitchFamily="34" charset="-122"/>
                <a:cs typeface="Inter Bold" pitchFamily="34" charset="-120"/>
              </a:rPr>
              <a:t>5. Kỹ Thuật Viên Kế Toán</a:t>
            </a:r>
            <a:endParaRPr lang="en-US" sz="1150" dirty="0"/>
          </a:p>
        </p:txBody>
      </p:sp>
      <p:sp>
        <p:nvSpPr>
          <p:cNvPr id="47" name="Text 40"/>
          <p:cNvSpPr/>
          <p:nvPr/>
        </p:nvSpPr>
        <p:spPr>
          <a:xfrm>
            <a:off x="3516868" y="15422880"/>
            <a:ext cx="1486495"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(Accounting Technician)</a:t>
            </a:r>
            <a:endParaRPr lang="en-US" sz="950" dirty="0"/>
          </a:p>
        </p:txBody>
      </p:sp>
      <p:sp>
        <p:nvSpPr>
          <p:cNvPr id="48" name="Text 41"/>
          <p:cNvSpPr/>
          <p:nvPr/>
        </p:nvSpPr>
        <p:spPr>
          <a:xfrm>
            <a:off x="3665696" y="15633621"/>
            <a:ext cx="7447836"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Chương trình Kỹ Thuật Viên Kế Toán tại TBI xây dựng nền tảng kế toán vững chắc, chuẩn bị cho sinh viên những cơ hội đa dạng trong thế giới kinh doanh và tài chính.</a:t>
            </a:r>
            <a:endParaRPr lang="en-US" sz="750" dirty="0"/>
          </a:p>
        </p:txBody>
      </p:sp>
      <p:sp>
        <p:nvSpPr>
          <p:cNvPr id="49" name="Text 42"/>
          <p:cNvSpPr/>
          <p:nvPr/>
        </p:nvSpPr>
        <p:spPr>
          <a:xfrm>
            <a:off x="3665696" y="15901273"/>
            <a:ext cx="7447836"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Các Lộ trình Chuyên sâu:</a:t>
            </a:r>
            <a:endParaRPr lang="en-US" sz="750" dirty="0"/>
          </a:p>
        </p:txBody>
      </p:sp>
      <p:sp>
        <p:nvSpPr>
          <p:cNvPr id="50" name="Text 43"/>
          <p:cNvSpPr/>
          <p:nvPr/>
        </p:nvSpPr>
        <p:spPr>
          <a:xfrm>
            <a:off x="3665696" y="16049982"/>
            <a:ext cx="7447836" cy="255151"/>
          </a:xfrm>
          <a:prstGeom prst="rect">
            <a:avLst/>
          </a:prstGeom>
          <a:noFill/>
          <a:ln/>
        </p:spPr>
        <p:txBody>
          <a:bodyPr wrap="square" lIns="0" tIns="0" rIns="0" bIns="0" rtlCol="0" anchor="t"/>
          <a:lstStyle/>
          <a:p>
            <a:pPr algn="l" marL="342900" indent="-342900">
              <a:lnSpc>
                <a:spcPts val="900"/>
              </a:lnSpc>
              <a:buSzPct val="100000"/>
              <a:buChar char="•"/>
            </a:pPr>
            <a:r>
              <a:rPr lang="en-US" sz="750" b="1" dirty="0">
                <a:solidFill>
                  <a:srgbClr val="272525"/>
                </a:solidFill>
                <a:latin typeface="Inter" pitchFamily="34" charset="0"/>
                <a:ea typeface="Inter" pitchFamily="34" charset="-122"/>
                <a:cs typeface="Inter" pitchFamily="34" charset="-120"/>
              </a:rPr>
              <a:t>Quản trị Khởi nghiệp (Entrepreneurship):</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Kỹ năng bắt đầu và điều hành doanh nghiệp riêng</a:t>
            </a:r>
            <a:endParaRPr lang="en-US" sz="750" dirty="0"/>
          </a:p>
          <a:p>
            <a:pPr algn="l" marL="342900" indent="-342900">
              <a:lnSpc>
                <a:spcPts val="900"/>
              </a:lnSpc>
              <a:buSzPct val="100000"/>
              <a:buChar char="•"/>
            </a:pPr>
            <a:r>
              <a:rPr lang="en-US" sz="750" b="1" dirty="0">
                <a:solidFill>
                  <a:srgbClr val="272525"/>
                </a:solidFill>
                <a:latin typeface="Inter" pitchFamily="34" charset="0"/>
                <a:ea typeface="Inter" pitchFamily="34" charset="-122"/>
                <a:cs typeface="Inter" pitchFamily="34" charset="-120"/>
              </a:rPr>
              <a:t>Chứng chỉ Ghi sổ Kế toán (Bookkeeping Certification):</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Trở thành nhân viên ghi sổ kế toán được chứng nhận</a:t>
            </a:r>
            <a:endParaRPr lang="en-US" sz="750" dirty="0"/>
          </a:p>
        </p:txBody>
      </p:sp>
      <p:sp>
        <p:nvSpPr>
          <p:cNvPr id="51" name="Text 44"/>
          <p:cNvSpPr/>
          <p:nvPr/>
        </p:nvSpPr>
        <p:spPr>
          <a:xfrm>
            <a:off x="3665696" y="16334899"/>
            <a:ext cx="7447836"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Điểm nổi bật:</a:t>
            </a:r>
            <a:endParaRPr lang="en-US" sz="750" dirty="0"/>
          </a:p>
        </p:txBody>
      </p:sp>
      <p:sp>
        <p:nvSpPr>
          <p:cNvPr id="52" name="Text 45"/>
          <p:cNvSpPr/>
          <p:nvPr/>
        </p:nvSpPr>
        <p:spPr>
          <a:xfrm>
            <a:off x="3665696" y="16483608"/>
            <a:ext cx="7447836" cy="391358"/>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Lớp học nhỏ, hỗ trợ cá nhân hóa</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Tập trung vào quy trình tài chính thực tế</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Tín chỉ chuyển tiếp lên bằng Cử nhân tại các trường đại học 2 năm.  </a:t>
            </a:r>
            <a:endParaRPr lang="en-US" sz="750" dirty="0"/>
          </a:p>
        </p:txBody>
      </p:sp>
      <p:sp>
        <p:nvSpPr>
          <p:cNvPr id="53" name="Shape 46"/>
          <p:cNvSpPr/>
          <p:nvPr/>
        </p:nvSpPr>
        <p:spPr>
          <a:xfrm>
            <a:off x="3516868" y="15633621"/>
            <a:ext cx="15240" cy="1241346"/>
          </a:xfrm>
          <a:prstGeom prst="rect">
            <a:avLst/>
          </a:prstGeom>
          <a:solidFill>
            <a:srgbClr val="4950BC"/>
          </a:solidFill>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1542217" y="655201"/>
            <a:ext cx="8432125" cy="457438"/>
          </a:xfrm>
          <a:prstGeom prst="rect">
            <a:avLst/>
          </a:prstGeom>
          <a:noFill/>
          <a:ln/>
        </p:spPr>
        <p:txBody>
          <a:bodyPr wrap="none" lIns="0" tIns="0" rIns="0" bIns="0" rtlCol="0" anchor="t"/>
          <a:lstStyle/>
          <a:p>
            <a:pPr algn="l" indent="0" marL="0">
              <a:lnSpc>
                <a:spcPts val="3600"/>
              </a:lnSpc>
              <a:buNone/>
            </a:pPr>
            <a:r>
              <a:rPr lang="en-US" sz="2850" b="1" dirty="0">
                <a:solidFill>
                  <a:srgbClr val="000000"/>
                </a:solidFill>
                <a:latin typeface="Inter Bold" pitchFamily="34" charset="0"/>
                <a:ea typeface="Inter Bold" pitchFamily="34" charset="-122"/>
                <a:cs typeface="Inter Bold" pitchFamily="34" charset="-120"/>
              </a:rPr>
              <a:t>Cơ hội Thực tập (CPT) và Làm việc (OPT) tại Mỹ</a:t>
            </a:r>
            <a:endParaRPr lang="en-US" sz="2850" dirty="0"/>
          </a:p>
        </p:txBody>
      </p:sp>
      <p:sp>
        <p:nvSpPr>
          <p:cNvPr id="3" name="Shape 1"/>
          <p:cNvSpPr/>
          <p:nvPr/>
        </p:nvSpPr>
        <p:spPr>
          <a:xfrm>
            <a:off x="1542217" y="1401775"/>
            <a:ext cx="11545848" cy="25837"/>
          </a:xfrm>
          <a:prstGeom prst="rect">
            <a:avLst/>
          </a:prstGeom>
          <a:solidFill>
            <a:srgbClr val="272525">
              <a:alpha val="50000"/>
            </a:srgbClr>
          </a:solidFill>
          <a:ln/>
        </p:spPr>
      </p:sp>
      <p:pic>
        <p:nvPicPr>
          <p:cNvPr id="4" name="Image 0" descr="preencoded.png">    </p:cNvPr>
          <p:cNvPicPr>
            <a:picLocks noChangeAspect="1"/>
          </p:cNvPicPr>
          <p:nvPr/>
        </p:nvPicPr>
        <p:blipFill>
          <a:blip r:embed="rId1"/>
          <a:stretch>
            <a:fillRect/>
          </a:stretch>
        </p:blipFill>
        <p:spPr>
          <a:xfrm>
            <a:off x="2504361" y="1549003"/>
            <a:ext cx="9621560" cy="4080153"/>
          </a:xfrm>
          <a:prstGeom prst="rect">
            <a:avLst/>
          </a:prstGeom>
        </p:spPr>
      </p:pic>
      <p:sp>
        <p:nvSpPr>
          <p:cNvPr id="5" name="Text 2"/>
          <p:cNvSpPr/>
          <p:nvPr/>
        </p:nvSpPr>
        <p:spPr>
          <a:xfrm>
            <a:off x="1542217" y="5750600"/>
            <a:ext cx="11545848" cy="203478"/>
          </a:xfrm>
          <a:prstGeom prst="rect">
            <a:avLst/>
          </a:prstGeom>
          <a:noFill/>
          <a:ln/>
        </p:spPr>
        <p:txBody>
          <a:bodyPr wrap="none" lIns="0" tIns="0" rIns="0" bIns="0" rtlCol="0" anchor="t"/>
          <a:lstStyle/>
          <a:p>
            <a:pPr algn="l" indent="0" marL="0">
              <a:lnSpc>
                <a:spcPts val="1600"/>
              </a:lnSpc>
              <a:buNone/>
            </a:pPr>
            <a:r>
              <a:rPr lang="en-US" sz="1150" dirty="0">
                <a:solidFill>
                  <a:srgbClr val="272525"/>
                </a:solidFill>
                <a:latin typeface="Inter" pitchFamily="34" charset="0"/>
                <a:ea typeface="Inter" pitchFamily="34" charset="-122"/>
                <a:cs typeface="Inter" pitchFamily="34" charset="-120"/>
              </a:rPr>
              <a:t>Đây là "Đặc quyền" giúp du học sinh nhanh chóng thu hồi vốn đầu tư:</a:t>
            </a:r>
            <a:endParaRPr lang="en-US" sz="1150" dirty="0"/>
          </a:p>
        </p:txBody>
      </p:sp>
      <p:sp>
        <p:nvSpPr>
          <p:cNvPr id="6" name="Shape 3"/>
          <p:cNvSpPr/>
          <p:nvPr/>
        </p:nvSpPr>
        <p:spPr>
          <a:xfrm>
            <a:off x="1436727" y="6075521"/>
            <a:ext cx="5805249" cy="1498759"/>
          </a:xfrm>
          <a:prstGeom prst="roundRect">
            <a:avLst>
              <a:gd name="adj" fmla="val 7034"/>
            </a:avLst>
          </a:prstGeom>
          <a:solidFill>
            <a:srgbClr val="4950BC"/>
          </a:solidFill>
          <a:ln/>
        </p:spPr>
      </p:sp>
      <p:sp>
        <p:nvSpPr>
          <p:cNvPr id="7" name="Text 4"/>
          <p:cNvSpPr/>
          <p:nvPr/>
        </p:nvSpPr>
        <p:spPr>
          <a:xfrm>
            <a:off x="1583055" y="6183511"/>
            <a:ext cx="3846552" cy="274558"/>
          </a:xfrm>
          <a:prstGeom prst="rect">
            <a:avLst/>
          </a:prstGeom>
          <a:noFill/>
          <a:ln/>
        </p:spPr>
        <p:txBody>
          <a:bodyPr wrap="none" lIns="0" tIns="0" rIns="0" bIns="0" rtlCol="0" anchor="t"/>
          <a:lstStyle/>
          <a:p>
            <a:pPr algn="l" indent="0" marL="0">
              <a:lnSpc>
                <a:spcPts val="2150"/>
              </a:lnSpc>
              <a:buNone/>
            </a:pPr>
            <a:r>
              <a:rPr lang="en-US" sz="1700" b="1" dirty="0">
                <a:solidFill>
                  <a:srgbClr val="FFFFFF"/>
                </a:solidFill>
                <a:latin typeface="Inter Bold" pitchFamily="34" charset="0"/>
                <a:ea typeface="Inter Bold" pitchFamily="34" charset="-122"/>
                <a:cs typeface="Inter Bold" pitchFamily="34" charset="-120"/>
              </a:rPr>
              <a:t>CPT - Thực Tập Trong Chương Trình</a:t>
            </a:r>
            <a:endParaRPr lang="en-US" sz="1700" dirty="0"/>
          </a:p>
        </p:txBody>
      </p:sp>
      <p:sp>
        <p:nvSpPr>
          <p:cNvPr id="8" name="Text 5"/>
          <p:cNvSpPr/>
          <p:nvPr/>
        </p:nvSpPr>
        <p:spPr>
          <a:xfrm>
            <a:off x="1583055" y="6566059"/>
            <a:ext cx="5512594" cy="406956"/>
          </a:xfrm>
          <a:prstGeom prst="rect">
            <a:avLst/>
          </a:prstGeom>
          <a:noFill/>
          <a:ln/>
        </p:spPr>
        <p:txBody>
          <a:bodyPr wrap="square" lIns="0" tIns="0" rIns="0" bIns="0" rtlCol="0" anchor="t"/>
          <a:lstStyle/>
          <a:p>
            <a:pPr algn="l" indent="0" marL="0">
              <a:lnSpc>
                <a:spcPts val="1600"/>
              </a:lnSpc>
              <a:buNone/>
            </a:pPr>
            <a:r>
              <a:rPr lang="en-US" sz="1150" dirty="0">
                <a:solidFill>
                  <a:srgbClr val="FFFFFF"/>
                </a:solidFill>
                <a:latin typeface="Inter" pitchFamily="34" charset="0"/>
                <a:ea typeface="Inter" pitchFamily="34" charset="-122"/>
                <a:cs typeface="Inter" pitchFamily="34" charset="-120"/>
              </a:rPr>
              <a:t>Sau khi hoàn thành 2 kỳ học, sinh viên được tham gia thực tập theo chuyên ngành học.</a:t>
            </a:r>
            <a:endParaRPr lang="en-US" sz="1150" dirty="0"/>
          </a:p>
        </p:txBody>
      </p:sp>
      <p:sp>
        <p:nvSpPr>
          <p:cNvPr id="9" name="Text 6"/>
          <p:cNvSpPr/>
          <p:nvPr/>
        </p:nvSpPr>
        <p:spPr>
          <a:xfrm>
            <a:off x="1583055" y="7070169"/>
            <a:ext cx="5512594" cy="406956"/>
          </a:xfrm>
          <a:prstGeom prst="rect">
            <a:avLst/>
          </a:prstGeom>
          <a:noFill/>
          <a:ln/>
        </p:spPr>
        <p:txBody>
          <a:bodyPr wrap="square" lIns="0" tIns="0" rIns="0" bIns="0" rtlCol="0" anchor="t"/>
          <a:lstStyle/>
          <a:p>
            <a:pPr algn="l" indent="0" marL="0">
              <a:lnSpc>
                <a:spcPts val="1600"/>
              </a:lnSpc>
              <a:buNone/>
            </a:pPr>
            <a:r>
              <a:rPr lang="en-US" sz="1150" dirty="0">
                <a:solidFill>
                  <a:srgbClr val="FFFFFF"/>
                </a:solidFill>
                <a:latin typeface="Inter" pitchFamily="34" charset="0"/>
                <a:ea typeface="Inter" pitchFamily="34" charset="-122"/>
                <a:cs typeface="Inter" pitchFamily="34" charset="-120"/>
              </a:rPr>
              <a:t>Đây là cơ hội tuyệt vời để tích lũy kinh nghiệm thực tế, xây dựng mạng lưới quan hệ và cơ hội việc làm sau tốt nghiệp.</a:t>
            </a:r>
            <a:endParaRPr lang="en-US" sz="1150" dirty="0"/>
          </a:p>
        </p:txBody>
      </p:sp>
      <p:sp>
        <p:nvSpPr>
          <p:cNvPr id="10" name="Shape 7"/>
          <p:cNvSpPr/>
          <p:nvPr/>
        </p:nvSpPr>
        <p:spPr>
          <a:xfrm>
            <a:off x="7395805" y="6075521"/>
            <a:ext cx="5805249" cy="1498759"/>
          </a:xfrm>
          <a:prstGeom prst="roundRect">
            <a:avLst>
              <a:gd name="adj" fmla="val 7034"/>
            </a:avLst>
          </a:prstGeom>
          <a:solidFill>
            <a:srgbClr val="F2F2F2"/>
          </a:solidFill>
          <a:ln/>
        </p:spPr>
      </p:sp>
      <p:sp>
        <p:nvSpPr>
          <p:cNvPr id="11" name="Text 8"/>
          <p:cNvSpPr/>
          <p:nvPr/>
        </p:nvSpPr>
        <p:spPr>
          <a:xfrm>
            <a:off x="7542133" y="6183511"/>
            <a:ext cx="3331845" cy="274558"/>
          </a:xfrm>
          <a:prstGeom prst="rect">
            <a:avLst/>
          </a:prstGeom>
          <a:noFill/>
          <a:ln/>
        </p:spPr>
        <p:txBody>
          <a:bodyPr wrap="none" lIns="0" tIns="0" rIns="0" bIns="0" rtlCol="0" anchor="t"/>
          <a:lstStyle/>
          <a:p>
            <a:pPr algn="l" indent="0" marL="0">
              <a:lnSpc>
                <a:spcPts val="2150"/>
              </a:lnSpc>
              <a:buNone/>
            </a:pPr>
            <a:r>
              <a:rPr lang="en-US" sz="1700" b="1" dirty="0">
                <a:solidFill>
                  <a:srgbClr val="000000"/>
                </a:solidFill>
                <a:latin typeface="Inter Bold" pitchFamily="34" charset="0"/>
                <a:ea typeface="Inter Bold" pitchFamily="34" charset="-122"/>
                <a:cs typeface="Inter Bold" pitchFamily="34" charset="-120"/>
              </a:rPr>
              <a:t>OPT - Làm Việc Sau Tốt Nghiệp</a:t>
            </a:r>
            <a:endParaRPr lang="en-US" sz="1700" dirty="0"/>
          </a:p>
        </p:txBody>
      </p:sp>
      <p:sp>
        <p:nvSpPr>
          <p:cNvPr id="12" name="Text 9"/>
          <p:cNvSpPr/>
          <p:nvPr/>
        </p:nvSpPr>
        <p:spPr>
          <a:xfrm>
            <a:off x="7542133" y="6566059"/>
            <a:ext cx="5512594" cy="610433"/>
          </a:xfrm>
          <a:prstGeom prst="rect">
            <a:avLst/>
          </a:prstGeom>
          <a:noFill/>
          <a:ln/>
        </p:spPr>
        <p:txBody>
          <a:bodyPr wrap="square" lIns="0" tIns="0" rIns="0" bIns="0" rtlCol="0" anchor="t"/>
          <a:lstStyle/>
          <a:p>
            <a:pPr algn="l" indent="0" marL="0">
              <a:lnSpc>
                <a:spcPts val="1600"/>
              </a:lnSpc>
              <a:buNone/>
            </a:pPr>
            <a:r>
              <a:rPr lang="en-US" sz="1150" dirty="0">
                <a:solidFill>
                  <a:srgbClr val="272525"/>
                </a:solidFill>
                <a:latin typeface="Inter" pitchFamily="34" charset="0"/>
                <a:ea typeface="Inter" pitchFamily="34" charset="-122"/>
                <a:cs typeface="Inter" pitchFamily="34" charset="-120"/>
              </a:rPr>
              <a:t>Cầm tấm bằng Associate Degree trên tay, sinh viên được phép ở lại Mỹ làm việc toàn thời gian hợp pháp trong </a:t>
            </a:r>
            <a:pPr algn="l" indent="0" marL="0">
              <a:lnSpc>
                <a:spcPts val="1600"/>
              </a:lnSpc>
              <a:buNone/>
            </a:pPr>
            <a:r>
              <a:rPr lang="en-US" sz="1150" b="1" dirty="0">
                <a:solidFill>
                  <a:srgbClr val="272525"/>
                </a:solidFill>
                <a:latin typeface="Inter" pitchFamily="34" charset="0"/>
                <a:ea typeface="Inter" pitchFamily="34" charset="-122"/>
                <a:cs typeface="Inter" pitchFamily="34" charset="-120"/>
              </a:rPr>
              <a:t>12 tháng</a:t>
            </a:r>
            <a:pPr algn="l" indent="0" marL="0">
              <a:lnSpc>
                <a:spcPts val="1600"/>
              </a:lnSpc>
              <a:buNone/>
            </a:pPr>
            <a:r>
              <a:rPr lang="en-US" sz="1150" dirty="0">
                <a:solidFill>
                  <a:srgbClr val="272525"/>
                </a:solidFill>
                <a:latin typeface="Inter" pitchFamily="34" charset="0"/>
                <a:ea typeface="Inter" pitchFamily="34" charset="-122"/>
                <a:cs typeface="Inter" pitchFamily="34" charset="-120"/>
              </a:rPr>
              <a:t> trước khi quyết định học tiếp lên Cử nhân hay trở về nước.</a:t>
            </a:r>
            <a:endParaRPr lang="en-US" sz="11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3402449" y="272891"/>
            <a:ext cx="7825502" cy="620316"/>
          </a:xfrm>
          <a:prstGeom prst="rect">
            <a:avLst/>
          </a:prstGeom>
          <a:noFill/>
          <a:ln/>
        </p:spPr>
        <p:txBody>
          <a:bodyPr wrap="square" lIns="0" tIns="0" rIns="0" bIns="0" rtlCol="0" anchor="t"/>
          <a:lstStyle/>
          <a:p>
            <a:pPr algn="l" indent="0" marL="0">
              <a:lnSpc>
                <a:spcPts val="2400"/>
              </a:lnSpc>
              <a:buNone/>
            </a:pPr>
            <a:r>
              <a:rPr lang="en-US" sz="1950" b="1" dirty="0">
                <a:solidFill>
                  <a:srgbClr val="000000"/>
                </a:solidFill>
                <a:latin typeface="Inter Bold" pitchFamily="34" charset="0"/>
                <a:ea typeface="Inter Bold" pitchFamily="34" charset="-122"/>
                <a:cs typeface="Inter Bold" pitchFamily="34" charset="-120"/>
              </a:rPr>
              <a:t>Chi Tiết Chi Phí Du Học Mỹ 2026 - Chương Trình PowerPlus Global Pathway</a:t>
            </a:r>
            <a:endParaRPr lang="en-US" sz="1950" dirty="0"/>
          </a:p>
        </p:txBody>
      </p:sp>
      <p:sp>
        <p:nvSpPr>
          <p:cNvPr id="3" name="Shape 1"/>
          <p:cNvSpPr/>
          <p:nvPr/>
        </p:nvSpPr>
        <p:spPr>
          <a:xfrm>
            <a:off x="3402449" y="1041960"/>
            <a:ext cx="7825502" cy="20003"/>
          </a:xfrm>
          <a:prstGeom prst="rect">
            <a:avLst/>
          </a:prstGeom>
          <a:solidFill>
            <a:srgbClr val="272525">
              <a:alpha val="50000"/>
            </a:srgbClr>
          </a:solidFill>
          <a:ln/>
        </p:spPr>
      </p:sp>
      <p:sp>
        <p:nvSpPr>
          <p:cNvPr id="4" name="Text 2"/>
          <p:cNvSpPr/>
          <p:nvPr/>
        </p:nvSpPr>
        <p:spPr>
          <a:xfrm>
            <a:off x="3402449" y="1117640"/>
            <a:ext cx="7825502"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PowerPlus cam kết minh bạch tài chính ngay từ đầu. Tổng chi phí chương trình PowerPlus Global Pathway sẽ được chia thành 2 phần rõ ràng: </a:t>
            </a:r>
            <a:pPr algn="l" indent="0" marL="0">
              <a:lnSpc>
                <a:spcPts val="900"/>
              </a:lnSpc>
              <a:buNone/>
            </a:pPr>
            <a:r>
              <a:rPr lang="en-US" sz="750" b="1" dirty="0">
                <a:solidFill>
                  <a:srgbClr val="272525"/>
                </a:solidFill>
                <a:latin typeface="Inter" pitchFamily="34" charset="0"/>
                <a:ea typeface="Inter" pitchFamily="34" charset="-122"/>
                <a:cs typeface="Inter" pitchFamily="34" charset="-120"/>
              </a:rPr>
              <a:t>Chi phí Giai đoạn 1 (Đào tạo &amp; Xử lý hồ sơ tại Việt Nam)</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và </a:t>
            </a:r>
            <a:pPr algn="l" indent="0" marL="0">
              <a:lnSpc>
                <a:spcPts val="900"/>
              </a:lnSpc>
              <a:buNone/>
            </a:pPr>
            <a:r>
              <a:rPr lang="en-US" sz="750" b="1" dirty="0">
                <a:solidFill>
                  <a:srgbClr val="272525"/>
                </a:solidFill>
                <a:latin typeface="Inter" pitchFamily="34" charset="0"/>
                <a:ea typeface="Inter" pitchFamily="34" charset="-122"/>
                <a:cs typeface="Inter" pitchFamily="34" charset="-120"/>
              </a:rPr>
              <a:t>Chi phí Giai đoạn 2 (Chuyển tiếp tại Hoa Kỳ)</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a:t>
            </a:r>
            <a:endParaRPr lang="en-US" sz="750" dirty="0"/>
          </a:p>
        </p:txBody>
      </p:sp>
      <p:sp>
        <p:nvSpPr>
          <p:cNvPr id="5" name="Text 3"/>
          <p:cNvSpPr/>
          <p:nvPr/>
        </p:nvSpPr>
        <p:spPr>
          <a:xfrm>
            <a:off x="3402449" y="1429941"/>
            <a:ext cx="5414367" cy="248007"/>
          </a:xfrm>
          <a:prstGeom prst="rect">
            <a:avLst/>
          </a:prstGeom>
          <a:noFill/>
          <a:ln/>
        </p:spPr>
        <p:txBody>
          <a:bodyPr wrap="none" lIns="0" tIns="0" rIns="0" bIns="0" rtlCol="0" anchor="t"/>
          <a:lstStyle/>
          <a:p>
            <a:pPr algn="l" indent="0" marL="0">
              <a:lnSpc>
                <a:spcPts val="1950"/>
              </a:lnSpc>
              <a:buNone/>
            </a:pPr>
            <a:r>
              <a:rPr lang="en-US" sz="1550" b="1" dirty="0">
                <a:solidFill>
                  <a:srgbClr val="000000"/>
                </a:solidFill>
                <a:latin typeface="Inter Bold" pitchFamily="34" charset="0"/>
                <a:ea typeface="Inter Bold" pitchFamily="34" charset="-122"/>
                <a:cs typeface="Inter Bold" pitchFamily="34" charset="-120"/>
              </a:rPr>
              <a:t>1. </a:t>
            </a:r>
            <a:pPr algn="l" indent="0" marL="0">
              <a:lnSpc>
                <a:spcPts val="1950"/>
              </a:lnSpc>
              <a:buNone/>
            </a:pPr>
            <a:r>
              <a:rPr lang="en-US" sz="1550" b="1" dirty="0">
                <a:solidFill>
                  <a:srgbClr val="000000"/>
                </a:solidFill>
                <a:latin typeface="Inter Bold" pitchFamily="34" charset="0"/>
                <a:ea typeface="Inter Bold" pitchFamily="34" charset="-122"/>
                <a:cs typeface="Inter Bold" pitchFamily="34" charset="-120"/>
              </a:rPr>
              <a:t>Chi phí Giai đoạn 1 (Đào tạo &amp; Xử lý hồ sơ tại Việt Nam)</a:t>
            </a:r>
            <a:endParaRPr lang="en-US" sz="1550" dirty="0"/>
          </a:p>
        </p:txBody>
      </p:sp>
      <p:sp>
        <p:nvSpPr>
          <p:cNvPr id="6" name="Text 4"/>
          <p:cNvSpPr/>
          <p:nvPr/>
        </p:nvSpPr>
        <p:spPr>
          <a:xfrm>
            <a:off x="3402449" y="1752362"/>
            <a:ext cx="7825502"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Tuỳ thuộc vào năng lực đầu vào của học viên, tổng chi phí cho giai đoạn 1 tại Việt Nam chi tiết như sau:</a:t>
            </a:r>
            <a:endParaRPr lang="en-US" sz="750" dirty="0"/>
          </a:p>
        </p:txBody>
      </p:sp>
      <p:sp>
        <p:nvSpPr>
          <p:cNvPr id="7" name="Shape 5"/>
          <p:cNvSpPr/>
          <p:nvPr/>
        </p:nvSpPr>
        <p:spPr>
          <a:xfrm>
            <a:off x="3402449" y="1927027"/>
            <a:ext cx="7825502" cy="3138964"/>
          </a:xfrm>
          <a:prstGeom prst="roundRect">
            <a:avLst>
              <a:gd name="adj" fmla="val 1328"/>
            </a:avLst>
          </a:prstGeom>
          <a:noFill/>
          <a:ln w="7620">
            <a:solidFill>
              <a:srgbClr val="000000">
                <a:alpha val="8000"/>
              </a:srgbClr>
            </a:solidFill>
            <a:prstDash val="solid"/>
          </a:ln>
        </p:spPr>
      </p:sp>
      <p:sp>
        <p:nvSpPr>
          <p:cNvPr id="8" name="Shape 6"/>
          <p:cNvSpPr/>
          <p:nvPr/>
        </p:nvSpPr>
        <p:spPr>
          <a:xfrm>
            <a:off x="3410069" y="1934647"/>
            <a:ext cx="7810262" cy="193715"/>
          </a:xfrm>
          <a:prstGeom prst="rect">
            <a:avLst/>
          </a:prstGeom>
          <a:solidFill>
            <a:srgbClr val="FFFFFF">
              <a:alpha val="4000"/>
            </a:srgbClr>
          </a:solidFill>
          <a:ln/>
        </p:spPr>
      </p:sp>
      <p:sp>
        <p:nvSpPr>
          <p:cNvPr id="9" name="Shape 7"/>
          <p:cNvSpPr/>
          <p:nvPr/>
        </p:nvSpPr>
        <p:spPr>
          <a:xfrm>
            <a:off x="3410426" y="1934647"/>
            <a:ext cx="1173004" cy="193715"/>
          </a:xfrm>
          <a:prstGeom prst="roundRect">
            <a:avLst>
              <a:gd name="adj" fmla="val 21516"/>
            </a:avLst>
          </a:prstGeom>
          <a:solidFill>
            <a:srgbClr val="4950BC"/>
          </a:solidFill>
          <a:ln/>
        </p:spPr>
      </p:sp>
      <p:sp>
        <p:nvSpPr>
          <p:cNvPr id="10" name="Text 8"/>
          <p:cNvSpPr/>
          <p:nvPr/>
        </p:nvSpPr>
        <p:spPr>
          <a:xfrm>
            <a:off x="3509605" y="1972032"/>
            <a:ext cx="970836" cy="118943"/>
          </a:xfrm>
          <a:prstGeom prst="rect">
            <a:avLst/>
          </a:prstGeom>
          <a:noFill/>
          <a:ln/>
        </p:spPr>
        <p:txBody>
          <a:bodyPr wrap="none" lIns="0" tIns="0" rIns="0" bIns="0" rtlCol="0" anchor="t"/>
          <a:lstStyle/>
          <a:p>
            <a:pPr algn="ctr" indent="0" marL="0">
              <a:lnSpc>
                <a:spcPts val="900"/>
              </a:lnSpc>
              <a:buNone/>
            </a:pPr>
            <a:r>
              <a:rPr lang="en-US" sz="750" b="1" dirty="0">
                <a:solidFill>
                  <a:srgbClr val="FFFFFF"/>
                </a:solidFill>
                <a:latin typeface="Inter" pitchFamily="34" charset="0"/>
                <a:ea typeface="Inter" pitchFamily="34" charset="-122"/>
                <a:cs typeface="Inter" pitchFamily="34" charset="-120"/>
              </a:rPr>
              <a:t>Gói Học</a:t>
            </a:r>
            <a:endParaRPr lang="en-US" sz="750" dirty="0"/>
          </a:p>
        </p:txBody>
      </p:sp>
      <p:sp>
        <p:nvSpPr>
          <p:cNvPr id="11" name="Shape 9"/>
          <p:cNvSpPr/>
          <p:nvPr/>
        </p:nvSpPr>
        <p:spPr>
          <a:xfrm>
            <a:off x="4583430" y="1934647"/>
            <a:ext cx="794980" cy="193715"/>
          </a:xfrm>
          <a:prstGeom prst="rect">
            <a:avLst/>
          </a:prstGeom>
          <a:solidFill>
            <a:srgbClr val="4950BC"/>
          </a:solidFill>
          <a:ln/>
        </p:spPr>
      </p:sp>
      <p:sp>
        <p:nvSpPr>
          <p:cNvPr id="12" name="Text 10"/>
          <p:cNvSpPr/>
          <p:nvPr/>
        </p:nvSpPr>
        <p:spPr>
          <a:xfrm>
            <a:off x="4686419" y="1972032"/>
            <a:ext cx="589002" cy="118943"/>
          </a:xfrm>
          <a:prstGeom prst="rect">
            <a:avLst/>
          </a:prstGeom>
          <a:noFill/>
          <a:ln/>
        </p:spPr>
        <p:txBody>
          <a:bodyPr wrap="none" lIns="0" tIns="0" rIns="0" bIns="0" rtlCol="0" anchor="t"/>
          <a:lstStyle/>
          <a:p>
            <a:pPr algn="ctr" indent="0" marL="0">
              <a:lnSpc>
                <a:spcPts val="900"/>
              </a:lnSpc>
              <a:buNone/>
            </a:pPr>
            <a:r>
              <a:rPr lang="en-US" sz="750" b="1" dirty="0">
                <a:solidFill>
                  <a:srgbClr val="FFFFFF"/>
                </a:solidFill>
                <a:latin typeface="Inter" pitchFamily="34" charset="0"/>
                <a:ea typeface="Inter" pitchFamily="34" charset="-122"/>
                <a:cs typeface="Inter" pitchFamily="34" charset="-120"/>
              </a:rPr>
              <a:t>Thời Gian</a:t>
            </a:r>
            <a:endParaRPr lang="en-US" sz="750" dirty="0"/>
          </a:p>
        </p:txBody>
      </p:sp>
      <p:sp>
        <p:nvSpPr>
          <p:cNvPr id="13" name="Shape 11"/>
          <p:cNvSpPr/>
          <p:nvPr/>
        </p:nvSpPr>
        <p:spPr>
          <a:xfrm>
            <a:off x="5378410" y="1934647"/>
            <a:ext cx="1240155" cy="193715"/>
          </a:xfrm>
          <a:prstGeom prst="rect">
            <a:avLst/>
          </a:prstGeom>
          <a:solidFill>
            <a:srgbClr val="4950BC"/>
          </a:solidFill>
          <a:ln/>
        </p:spPr>
      </p:sp>
      <p:sp>
        <p:nvSpPr>
          <p:cNvPr id="14" name="Text 12"/>
          <p:cNvSpPr/>
          <p:nvPr/>
        </p:nvSpPr>
        <p:spPr>
          <a:xfrm>
            <a:off x="5481399" y="1972032"/>
            <a:ext cx="1034177" cy="118943"/>
          </a:xfrm>
          <a:prstGeom prst="rect">
            <a:avLst/>
          </a:prstGeom>
          <a:noFill/>
          <a:ln/>
        </p:spPr>
        <p:txBody>
          <a:bodyPr wrap="none" lIns="0" tIns="0" rIns="0" bIns="0" rtlCol="0" anchor="t"/>
          <a:lstStyle/>
          <a:p>
            <a:pPr algn="ctr" indent="0" marL="0">
              <a:lnSpc>
                <a:spcPts val="900"/>
              </a:lnSpc>
              <a:buNone/>
            </a:pPr>
            <a:r>
              <a:rPr lang="en-US" sz="750" b="1" dirty="0">
                <a:solidFill>
                  <a:srgbClr val="FFFFFF"/>
                </a:solidFill>
                <a:latin typeface="Inter" pitchFamily="34" charset="0"/>
                <a:ea typeface="Inter" pitchFamily="34" charset="-122"/>
                <a:cs typeface="Inter" pitchFamily="34" charset="-120"/>
              </a:rPr>
              <a:t>Chi Phí</a:t>
            </a:r>
            <a:endParaRPr lang="en-US" sz="750" dirty="0"/>
          </a:p>
        </p:txBody>
      </p:sp>
      <p:sp>
        <p:nvSpPr>
          <p:cNvPr id="15" name="Shape 13"/>
          <p:cNvSpPr/>
          <p:nvPr/>
        </p:nvSpPr>
        <p:spPr>
          <a:xfrm>
            <a:off x="6618565" y="1934647"/>
            <a:ext cx="4601766" cy="193715"/>
          </a:xfrm>
          <a:prstGeom prst="rect">
            <a:avLst/>
          </a:prstGeom>
          <a:solidFill>
            <a:srgbClr val="4950BC"/>
          </a:solidFill>
          <a:ln/>
        </p:spPr>
      </p:sp>
      <p:sp>
        <p:nvSpPr>
          <p:cNvPr id="16" name="Text 14"/>
          <p:cNvSpPr/>
          <p:nvPr/>
        </p:nvSpPr>
        <p:spPr>
          <a:xfrm>
            <a:off x="6721554" y="1972032"/>
            <a:ext cx="4399598" cy="118943"/>
          </a:xfrm>
          <a:prstGeom prst="rect">
            <a:avLst/>
          </a:prstGeom>
          <a:noFill/>
          <a:ln/>
        </p:spPr>
        <p:txBody>
          <a:bodyPr wrap="none" lIns="0" tIns="0" rIns="0" bIns="0" rtlCol="0" anchor="t"/>
          <a:lstStyle/>
          <a:p>
            <a:pPr algn="ctr" indent="0" marL="0">
              <a:lnSpc>
                <a:spcPts val="900"/>
              </a:lnSpc>
              <a:buNone/>
            </a:pPr>
            <a:r>
              <a:rPr lang="en-US" sz="750" b="1" dirty="0">
                <a:solidFill>
                  <a:srgbClr val="FFFFFF"/>
                </a:solidFill>
                <a:latin typeface="Inter" pitchFamily="34" charset="0"/>
                <a:ea typeface="Inter" pitchFamily="34" charset="-122"/>
                <a:cs typeface="Inter" pitchFamily="34" charset="-120"/>
              </a:rPr>
              <a:t>Nội Dung Dịch Vụ</a:t>
            </a:r>
            <a:endParaRPr lang="en-US" sz="750" dirty="0"/>
          </a:p>
        </p:txBody>
      </p:sp>
      <p:sp>
        <p:nvSpPr>
          <p:cNvPr id="17" name="Shape 15"/>
          <p:cNvSpPr/>
          <p:nvPr/>
        </p:nvSpPr>
        <p:spPr>
          <a:xfrm>
            <a:off x="3410069" y="2128361"/>
            <a:ext cx="7810262" cy="1591389"/>
          </a:xfrm>
          <a:prstGeom prst="rect">
            <a:avLst/>
          </a:prstGeom>
          <a:solidFill>
            <a:srgbClr val="000000">
              <a:alpha val="4000"/>
            </a:srgbClr>
          </a:solidFill>
          <a:ln/>
        </p:spPr>
      </p:sp>
      <p:sp>
        <p:nvSpPr>
          <p:cNvPr id="18" name="Text 16"/>
          <p:cNvSpPr/>
          <p:nvPr/>
        </p:nvSpPr>
        <p:spPr>
          <a:xfrm>
            <a:off x="3509605" y="2165747"/>
            <a:ext cx="970836" cy="237887"/>
          </a:xfrm>
          <a:prstGeom prst="rect">
            <a:avLst/>
          </a:prstGeom>
          <a:noFill/>
          <a:ln/>
        </p:spPr>
        <p:txBody>
          <a:bodyPr wrap="squar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Trọn Gói - Chưa Đạt Ngoại Ngữ</a:t>
            </a:r>
            <a:endParaRPr lang="en-US" sz="750" dirty="0"/>
          </a:p>
        </p:txBody>
      </p:sp>
      <p:sp>
        <p:nvSpPr>
          <p:cNvPr id="19" name="Text 17"/>
          <p:cNvSpPr/>
          <p:nvPr/>
        </p:nvSpPr>
        <p:spPr>
          <a:xfrm>
            <a:off x="4686419" y="2165747"/>
            <a:ext cx="589002"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10 tháng</a:t>
            </a:r>
            <a:endParaRPr lang="en-US" sz="750" dirty="0"/>
          </a:p>
        </p:txBody>
      </p:sp>
      <p:sp>
        <p:nvSpPr>
          <p:cNvPr id="20" name="Text 18"/>
          <p:cNvSpPr/>
          <p:nvPr/>
        </p:nvSpPr>
        <p:spPr>
          <a:xfrm>
            <a:off x="5481399" y="2165747"/>
            <a:ext cx="1034177"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250.000.000 VNĐ</a:t>
            </a:r>
            <a:endParaRPr lang="en-US" sz="750" dirty="0"/>
          </a:p>
        </p:txBody>
      </p:sp>
      <p:sp>
        <p:nvSpPr>
          <p:cNvPr id="21" name="Text 19"/>
          <p:cNvSpPr/>
          <p:nvPr/>
        </p:nvSpPr>
        <p:spPr>
          <a:xfrm>
            <a:off x="6721554" y="2165747"/>
            <a:ext cx="4399598" cy="1531501"/>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Đào tạo ngoại ngữ đến chuẩn </a:t>
            </a:r>
            <a:pPr algn="l" indent="0" marL="0">
              <a:lnSpc>
                <a:spcPts val="900"/>
              </a:lnSpc>
              <a:buNone/>
            </a:pPr>
            <a:r>
              <a:rPr lang="en-US" sz="750" b="1" dirty="0">
                <a:solidFill>
                  <a:srgbClr val="272525"/>
                </a:solidFill>
                <a:latin typeface="Inter" pitchFamily="34" charset="0"/>
                <a:ea typeface="Inter" pitchFamily="34" charset="-122"/>
                <a:cs typeface="Inter" pitchFamily="34" charset="-120"/>
              </a:rPr>
              <a:t>6.0 - 6.5 IELTS hoặc tương đương </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để đáp ứng được yêu cầu cơ bản đầu vào của trường tại Mỹ.</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Đào tạo 3 môn Đại Cương &amp; 1 môn hỗ trợ học tập tại Mỹ (tổng 15.5 tín chỉ) (Sinh viên học tập trung tại cơ sở của PowerPlus (Hà Nội/ Đà Nẵng/ TP.HCM), được giảng dạy trực tuyến 100% bằng tiếng Anh bởi các Giáo sư Mỹ từ TBI)</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Cung cấp tài khoản sách giáo khoa điện tử Cengage (Công cụ học tập chuẩn chính quy tại các trường tại Mỹ)</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Quản lý học tập &amp; đánh giá năng lực</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Xử lý hồ sơ nhập học và hồ sơ Visa F1</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Hướng dẫn chứng minh tài chính</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Phối hợp với trường tại Hoa Kỳ, đảm bảo lộ trình chuyển tiếp sang Mỹ thuận lợi. </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Đặt lịch phỏng vấn Visa &amp; luyện phỏng vấn cho học viên.</a:t>
            </a:r>
            <a:endParaRPr lang="en-US" sz="750" dirty="0"/>
          </a:p>
        </p:txBody>
      </p:sp>
      <p:sp>
        <p:nvSpPr>
          <p:cNvPr id="22" name="Shape 20"/>
          <p:cNvSpPr/>
          <p:nvPr/>
        </p:nvSpPr>
        <p:spPr>
          <a:xfrm>
            <a:off x="3410069" y="3719751"/>
            <a:ext cx="7810262" cy="1338620"/>
          </a:xfrm>
          <a:prstGeom prst="rect">
            <a:avLst/>
          </a:prstGeom>
          <a:solidFill>
            <a:srgbClr val="FFFFFF">
              <a:alpha val="4000"/>
            </a:srgbClr>
          </a:solidFill>
          <a:ln/>
        </p:spPr>
      </p:sp>
      <p:sp>
        <p:nvSpPr>
          <p:cNvPr id="23" name="Text 21"/>
          <p:cNvSpPr/>
          <p:nvPr/>
        </p:nvSpPr>
        <p:spPr>
          <a:xfrm>
            <a:off x="3509605" y="3757136"/>
            <a:ext cx="970836" cy="237887"/>
          </a:xfrm>
          <a:prstGeom prst="rect">
            <a:avLst/>
          </a:prstGeom>
          <a:noFill/>
          <a:ln/>
        </p:spPr>
        <p:txBody>
          <a:bodyPr wrap="squar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Trọn Gói - Đã Đạt Ngoại Ngữ</a:t>
            </a:r>
            <a:endParaRPr lang="en-US" sz="750" dirty="0"/>
          </a:p>
        </p:txBody>
      </p:sp>
      <p:sp>
        <p:nvSpPr>
          <p:cNvPr id="24" name="Text 22"/>
          <p:cNvSpPr/>
          <p:nvPr/>
        </p:nvSpPr>
        <p:spPr>
          <a:xfrm>
            <a:off x="4686419" y="3757136"/>
            <a:ext cx="589002"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05 tháng</a:t>
            </a:r>
            <a:endParaRPr lang="en-US" sz="750" dirty="0"/>
          </a:p>
        </p:txBody>
      </p:sp>
      <p:sp>
        <p:nvSpPr>
          <p:cNvPr id="25" name="Text 23"/>
          <p:cNvSpPr/>
          <p:nvPr/>
        </p:nvSpPr>
        <p:spPr>
          <a:xfrm>
            <a:off x="5481399" y="3757136"/>
            <a:ext cx="1034177"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210.000.000 VNĐ</a:t>
            </a:r>
            <a:endParaRPr lang="en-US" sz="750" dirty="0"/>
          </a:p>
        </p:txBody>
      </p:sp>
      <p:sp>
        <p:nvSpPr>
          <p:cNvPr id="26" name="Text 24"/>
          <p:cNvSpPr/>
          <p:nvPr/>
        </p:nvSpPr>
        <p:spPr>
          <a:xfrm>
            <a:off x="6721554" y="3757136"/>
            <a:ext cx="4399598" cy="1278731"/>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Đào tạo 3 môn Đại Cương &amp; 1 môn hỗ trợ học tập tại Mỹ (tổng 15.5 tín chỉ) (Sinh viên học tập trung tại cơ sở của PowerPlus (Hà Nội/ Đà Nẵng/ TP.HCM), được giảng dạy trực tuyến 100% bằng tiếng Anh bởi các Giáo sư Mỹ từ TBI)</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Cung cấp tài khoản sách giáo khoa điện tử Cengage (Công cụ học tập chuẩn chính quy tại các trường tại Mỹ)</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Quản lý học tập &amp; đánh giá năng lực</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Xử lý hồ sơ nhập học và hồ sơ Visa F1</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Hướng dẫn chứng minh tài chính</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Phối hợp với trường tại Hoa Kỳ, đảm bảo lộ trình chuyển tiếp sang Mỹ thuận lợi. </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Đặt lịch phỏng vấn Visa &amp; luyện phỏng vấn cho học viên.</a:t>
            </a:r>
            <a:endParaRPr lang="en-US" sz="750" dirty="0"/>
          </a:p>
        </p:txBody>
      </p:sp>
      <p:sp>
        <p:nvSpPr>
          <p:cNvPr id="27" name="Text 25"/>
          <p:cNvSpPr/>
          <p:nvPr/>
        </p:nvSpPr>
        <p:spPr>
          <a:xfrm>
            <a:off x="3402449" y="5140404"/>
            <a:ext cx="2096333" cy="248007"/>
          </a:xfrm>
          <a:prstGeom prst="rect">
            <a:avLst/>
          </a:prstGeom>
          <a:noFill/>
          <a:ln/>
        </p:spPr>
        <p:txBody>
          <a:bodyPr wrap="none" lIns="0" tIns="0" rIns="0" bIns="0" rtlCol="0" anchor="t"/>
          <a:lstStyle/>
          <a:p>
            <a:pPr algn="l" indent="0" marL="0">
              <a:lnSpc>
                <a:spcPts val="1950"/>
              </a:lnSpc>
              <a:buNone/>
            </a:pPr>
            <a:r>
              <a:rPr lang="en-US" sz="1550" b="1" dirty="0">
                <a:solidFill>
                  <a:srgbClr val="000000"/>
                </a:solidFill>
                <a:latin typeface="Inter Bold" pitchFamily="34" charset="0"/>
                <a:ea typeface="Inter Bold" pitchFamily="34" charset="-122"/>
                <a:cs typeface="Inter Bold" pitchFamily="34" charset="-120"/>
              </a:rPr>
              <a:t>2. Chi phí Giai đoạn 2:</a:t>
            </a:r>
            <a:endParaRPr lang="en-US" sz="1550" dirty="0"/>
          </a:p>
        </p:txBody>
      </p:sp>
      <p:sp>
        <p:nvSpPr>
          <p:cNvPr id="28" name="Text 26"/>
          <p:cNvSpPr/>
          <p:nvPr/>
        </p:nvSpPr>
        <p:spPr>
          <a:xfrm>
            <a:off x="3402449" y="5462826"/>
            <a:ext cx="7825502"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Khác với các chương trình truyền thống, gia đình </a:t>
            </a:r>
            <a:pPr algn="l" indent="0" marL="0">
              <a:lnSpc>
                <a:spcPts val="900"/>
              </a:lnSpc>
              <a:buNone/>
            </a:pPr>
            <a:r>
              <a:rPr lang="en-US" sz="750" b="1" dirty="0">
                <a:solidFill>
                  <a:srgbClr val="272525"/>
                </a:solidFill>
                <a:latin typeface="Inter" pitchFamily="34" charset="0"/>
                <a:ea typeface="Inter" pitchFamily="34" charset="-122"/>
                <a:cs typeface="Inter" pitchFamily="34" charset="-120"/>
              </a:rPr>
              <a:t>KHÔNG CẦN</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đóng trước học phí Giai đoạn 2 để xin Visa. Gia đình chỉ thực hiện thanh toán học phí trước mỗi kỳ học </a:t>
            </a:r>
            <a:pPr algn="l" indent="0" marL="0">
              <a:lnSpc>
                <a:spcPts val="900"/>
              </a:lnSpc>
              <a:buNone/>
            </a:pPr>
            <a:r>
              <a:rPr lang="en-US" sz="750" b="1" dirty="0">
                <a:solidFill>
                  <a:srgbClr val="272525"/>
                </a:solidFill>
                <a:latin typeface="Inter" pitchFamily="34" charset="0"/>
                <a:ea typeface="Inter" pitchFamily="34" charset="-122"/>
                <a:cs typeface="Inter" pitchFamily="34" charset="-120"/>
              </a:rPr>
              <a:t>SAU KHI học sinh đã đậu Visa F1</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a:t>
            </a:r>
            <a:endParaRPr lang="en-US" sz="750" dirty="0"/>
          </a:p>
        </p:txBody>
      </p:sp>
      <p:sp>
        <p:nvSpPr>
          <p:cNvPr id="29" name="Shape 27"/>
          <p:cNvSpPr/>
          <p:nvPr/>
        </p:nvSpPr>
        <p:spPr>
          <a:xfrm>
            <a:off x="3402449" y="5756434"/>
            <a:ext cx="7825502" cy="1473637"/>
          </a:xfrm>
          <a:prstGeom prst="roundRect">
            <a:avLst>
              <a:gd name="adj" fmla="val 2828"/>
            </a:avLst>
          </a:prstGeom>
          <a:noFill/>
          <a:ln w="7620">
            <a:solidFill>
              <a:srgbClr val="000000">
                <a:alpha val="8000"/>
              </a:srgbClr>
            </a:solidFill>
            <a:prstDash val="solid"/>
          </a:ln>
        </p:spPr>
      </p:sp>
      <p:sp>
        <p:nvSpPr>
          <p:cNvPr id="30" name="Shape 28"/>
          <p:cNvSpPr/>
          <p:nvPr/>
        </p:nvSpPr>
        <p:spPr>
          <a:xfrm>
            <a:off x="3410069" y="5764054"/>
            <a:ext cx="7810262" cy="193715"/>
          </a:xfrm>
          <a:prstGeom prst="rect">
            <a:avLst/>
          </a:prstGeom>
          <a:solidFill>
            <a:srgbClr val="FFFFFF">
              <a:alpha val="4000"/>
            </a:srgbClr>
          </a:solidFill>
          <a:ln/>
        </p:spPr>
      </p:sp>
      <p:sp>
        <p:nvSpPr>
          <p:cNvPr id="31" name="Shape 29"/>
          <p:cNvSpPr/>
          <p:nvPr/>
        </p:nvSpPr>
        <p:spPr>
          <a:xfrm>
            <a:off x="3410307" y="5764054"/>
            <a:ext cx="1383863" cy="193715"/>
          </a:xfrm>
          <a:prstGeom prst="roundRect">
            <a:avLst>
              <a:gd name="adj" fmla="val 21516"/>
            </a:avLst>
          </a:prstGeom>
          <a:solidFill>
            <a:srgbClr val="4950BC"/>
          </a:solidFill>
          <a:ln/>
        </p:spPr>
      </p:sp>
      <p:sp>
        <p:nvSpPr>
          <p:cNvPr id="32" name="Text 30"/>
          <p:cNvSpPr/>
          <p:nvPr/>
        </p:nvSpPr>
        <p:spPr>
          <a:xfrm>
            <a:off x="3509486" y="5801439"/>
            <a:ext cx="1181695" cy="118943"/>
          </a:xfrm>
          <a:prstGeom prst="rect">
            <a:avLst/>
          </a:prstGeom>
          <a:noFill/>
          <a:ln/>
        </p:spPr>
        <p:txBody>
          <a:bodyPr wrap="none" lIns="0" tIns="0" rIns="0" bIns="0" rtlCol="0" anchor="t"/>
          <a:lstStyle/>
          <a:p>
            <a:pPr algn="ctr" indent="0" marL="0">
              <a:lnSpc>
                <a:spcPts val="900"/>
              </a:lnSpc>
              <a:buNone/>
            </a:pPr>
            <a:r>
              <a:rPr lang="en-US" sz="750" b="1" dirty="0">
                <a:solidFill>
                  <a:srgbClr val="FFFFFF"/>
                </a:solidFill>
                <a:latin typeface="Inter" pitchFamily="34" charset="0"/>
                <a:ea typeface="Inter" pitchFamily="34" charset="-122"/>
                <a:cs typeface="Inter" pitchFamily="34" charset="-120"/>
              </a:rPr>
              <a:t>Hạng Mục</a:t>
            </a:r>
            <a:endParaRPr lang="en-US" sz="750" dirty="0"/>
          </a:p>
        </p:txBody>
      </p:sp>
      <p:sp>
        <p:nvSpPr>
          <p:cNvPr id="33" name="Shape 31"/>
          <p:cNvSpPr/>
          <p:nvPr/>
        </p:nvSpPr>
        <p:spPr>
          <a:xfrm>
            <a:off x="4794171" y="5764054"/>
            <a:ext cx="859869" cy="193715"/>
          </a:xfrm>
          <a:prstGeom prst="rect">
            <a:avLst/>
          </a:prstGeom>
          <a:solidFill>
            <a:srgbClr val="4950BC"/>
          </a:solidFill>
          <a:ln/>
        </p:spPr>
      </p:sp>
      <p:sp>
        <p:nvSpPr>
          <p:cNvPr id="34" name="Text 32"/>
          <p:cNvSpPr/>
          <p:nvPr/>
        </p:nvSpPr>
        <p:spPr>
          <a:xfrm>
            <a:off x="4897160" y="5801439"/>
            <a:ext cx="653891" cy="118943"/>
          </a:xfrm>
          <a:prstGeom prst="rect">
            <a:avLst/>
          </a:prstGeom>
          <a:noFill/>
          <a:ln/>
        </p:spPr>
        <p:txBody>
          <a:bodyPr wrap="none" lIns="0" tIns="0" rIns="0" bIns="0" rtlCol="0" anchor="t"/>
          <a:lstStyle/>
          <a:p>
            <a:pPr algn="ctr" indent="0" marL="0">
              <a:lnSpc>
                <a:spcPts val="900"/>
              </a:lnSpc>
              <a:buNone/>
            </a:pPr>
            <a:r>
              <a:rPr lang="en-US" sz="750" b="1" dirty="0">
                <a:solidFill>
                  <a:srgbClr val="FFFFFF"/>
                </a:solidFill>
                <a:latin typeface="Inter" pitchFamily="34" charset="0"/>
                <a:ea typeface="Inter" pitchFamily="34" charset="-122"/>
                <a:cs typeface="Inter" pitchFamily="34" charset="-120"/>
              </a:rPr>
              <a:t>Thời Gian</a:t>
            </a:r>
            <a:endParaRPr lang="en-US" sz="750" dirty="0"/>
          </a:p>
        </p:txBody>
      </p:sp>
      <p:sp>
        <p:nvSpPr>
          <p:cNvPr id="35" name="Shape 33"/>
          <p:cNvSpPr/>
          <p:nvPr/>
        </p:nvSpPr>
        <p:spPr>
          <a:xfrm>
            <a:off x="5654040" y="5764054"/>
            <a:ext cx="977027" cy="193715"/>
          </a:xfrm>
          <a:prstGeom prst="rect">
            <a:avLst/>
          </a:prstGeom>
          <a:solidFill>
            <a:srgbClr val="4950BC"/>
          </a:solidFill>
          <a:ln/>
        </p:spPr>
      </p:sp>
      <p:sp>
        <p:nvSpPr>
          <p:cNvPr id="36" name="Text 34"/>
          <p:cNvSpPr/>
          <p:nvPr/>
        </p:nvSpPr>
        <p:spPr>
          <a:xfrm>
            <a:off x="5757029" y="5801439"/>
            <a:ext cx="771049" cy="118943"/>
          </a:xfrm>
          <a:prstGeom prst="rect">
            <a:avLst/>
          </a:prstGeom>
          <a:noFill/>
          <a:ln/>
        </p:spPr>
        <p:txBody>
          <a:bodyPr wrap="none" lIns="0" tIns="0" rIns="0" bIns="0" rtlCol="0" anchor="t"/>
          <a:lstStyle/>
          <a:p>
            <a:pPr algn="ctr" indent="0" marL="0">
              <a:lnSpc>
                <a:spcPts val="900"/>
              </a:lnSpc>
              <a:buNone/>
            </a:pPr>
            <a:r>
              <a:rPr lang="en-US" sz="750" b="1" dirty="0">
                <a:solidFill>
                  <a:srgbClr val="FFFFFF"/>
                </a:solidFill>
                <a:latin typeface="Inter" pitchFamily="34" charset="0"/>
                <a:ea typeface="Inter" pitchFamily="34" charset="-122"/>
                <a:cs typeface="Inter" pitchFamily="34" charset="-120"/>
              </a:rPr>
              <a:t>Chi Phí</a:t>
            </a:r>
            <a:endParaRPr lang="en-US" sz="750" dirty="0"/>
          </a:p>
        </p:txBody>
      </p:sp>
      <p:sp>
        <p:nvSpPr>
          <p:cNvPr id="37" name="Shape 35"/>
          <p:cNvSpPr/>
          <p:nvPr/>
        </p:nvSpPr>
        <p:spPr>
          <a:xfrm>
            <a:off x="6631067" y="5764054"/>
            <a:ext cx="4589264" cy="193715"/>
          </a:xfrm>
          <a:prstGeom prst="rect">
            <a:avLst/>
          </a:prstGeom>
          <a:solidFill>
            <a:srgbClr val="4950BC"/>
          </a:solidFill>
          <a:ln/>
        </p:spPr>
      </p:sp>
      <p:sp>
        <p:nvSpPr>
          <p:cNvPr id="38" name="Text 36"/>
          <p:cNvSpPr/>
          <p:nvPr/>
        </p:nvSpPr>
        <p:spPr>
          <a:xfrm>
            <a:off x="6734056" y="5801439"/>
            <a:ext cx="4387096" cy="118943"/>
          </a:xfrm>
          <a:prstGeom prst="rect">
            <a:avLst/>
          </a:prstGeom>
          <a:noFill/>
          <a:ln/>
        </p:spPr>
        <p:txBody>
          <a:bodyPr wrap="none" lIns="0" tIns="0" rIns="0" bIns="0" rtlCol="0" anchor="t"/>
          <a:lstStyle/>
          <a:p>
            <a:pPr algn="ctr" indent="0" marL="0">
              <a:lnSpc>
                <a:spcPts val="900"/>
              </a:lnSpc>
              <a:buNone/>
            </a:pPr>
            <a:r>
              <a:rPr lang="en-US" sz="750" b="1" dirty="0">
                <a:solidFill>
                  <a:srgbClr val="FFFFFF"/>
                </a:solidFill>
                <a:latin typeface="Inter" pitchFamily="34" charset="0"/>
                <a:ea typeface="Inter" pitchFamily="34" charset="-122"/>
                <a:cs typeface="Inter" pitchFamily="34" charset="-120"/>
              </a:rPr>
              <a:t>Nội Dung Chi Tiết</a:t>
            </a:r>
            <a:endParaRPr lang="en-US" sz="750" dirty="0"/>
          </a:p>
        </p:txBody>
      </p:sp>
      <p:sp>
        <p:nvSpPr>
          <p:cNvPr id="39" name="Shape 37"/>
          <p:cNvSpPr/>
          <p:nvPr/>
        </p:nvSpPr>
        <p:spPr>
          <a:xfrm>
            <a:off x="3410069" y="5957768"/>
            <a:ext cx="7810262" cy="476250"/>
          </a:xfrm>
          <a:prstGeom prst="rect">
            <a:avLst/>
          </a:prstGeom>
          <a:solidFill>
            <a:srgbClr val="000000">
              <a:alpha val="4000"/>
            </a:srgbClr>
          </a:solidFill>
          <a:ln/>
        </p:spPr>
      </p:sp>
      <p:sp>
        <p:nvSpPr>
          <p:cNvPr id="40" name="Text 38"/>
          <p:cNvSpPr/>
          <p:nvPr/>
        </p:nvSpPr>
        <p:spPr>
          <a:xfrm>
            <a:off x="3509486" y="5995154"/>
            <a:ext cx="1181695" cy="237887"/>
          </a:xfrm>
          <a:prstGeom prst="rect">
            <a:avLst/>
          </a:prstGeom>
          <a:noFill/>
          <a:ln/>
        </p:spPr>
        <p:txBody>
          <a:bodyPr wrap="squar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Tổng học phí 12 tháng tại Mỹ</a:t>
            </a:r>
            <a:endParaRPr lang="en-US" sz="750" dirty="0"/>
          </a:p>
        </p:txBody>
      </p:sp>
      <p:sp>
        <p:nvSpPr>
          <p:cNvPr id="41" name="Text 39"/>
          <p:cNvSpPr/>
          <p:nvPr/>
        </p:nvSpPr>
        <p:spPr>
          <a:xfrm>
            <a:off x="4897160" y="5995154"/>
            <a:ext cx="653891" cy="118943"/>
          </a:xfrm>
          <a:prstGeom prst="rect">
            <a:avLst/>
          </a:prstGeom>
          <a:noFill/>
          <a:ln/>
        </p:spPr>
        <p:txBody>
          <a:bodyPr wrap="none" lIns="0" tIns="0" rIns="0" bIns="0" rtlCol="0" anchor="t"/>
          <a:lstStyle/>
          <a:p>
            <a:pPr algn="ctr" indent="0" marL="0">
              <a:lnSpc>
                <a:spcPts val="900"/>
              </a:lnSpc>
              <a:buNone/>
            </a:pPr>
            <a:r>
              <a:rPr lang="en-US" sz="750" dirty="0">
                <a:solidFill>
                  <a:srgbClr val="272525"/>
                </a:solidFill>
                <a:latin typeface="Inter" pitchFamily="34" charset="0"/>
                <a:ea typeface="Inter" pitchFamily="34" charset="-122"/>
                <a:cs typeface="Inter" pitchFamily="34" charset="-120"/>
              </a:rPr>
              <a:t>12 tháng</a:t>
            </a:r>
            <a:endParaRPr lang="en-US" sz="750" dirty="0"/>
          </a:p>
        </p:txBody>
      </p:sp>
      <p:sp>
        <p:nvSpPr>
          <p:cNvPr id="42" name="Text 40"/>
          <p:cNvSpPr/>
          <p:nvPr/>
        </p:nvSpPr>
        <p:spPr>
          <a:xfrm>
            <a:off x="5757029" y="5995154"/>
            <a:ext cx="771049"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19.500 USD</a:t>
            </a:r>
            <a:endParaRPr lang="en-US" sz="750" dirty="0"/>
          </a:p>
        </p:txBody>
      </p:sp>
      <p:sp>
        <p:nvSpPr>
          <p:cNvPr id="43" name="Text 41"/>
          <p:cNvSpPr/>
          <p:nvPr/>
        </p:nvSpPr>
        <p:spPr>
          <a:xfrm>
            <a:off x="6734056" y="5995154"/>
            <a:ext cx="4387096" cy="252770"/>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Đào tạo chuyên ngành với tổng từ 40 - 85 tín chỉ tuỳ chuyên ngành học.</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Chuẩn bị hồ sơ chuyển tiếp lên đại học (nếu học viên có nhu cầu)</a:t>
            </a:r>
            <a:endParaRPr lang="en-US" sz="750" dirty="0"/>
          </a:p>
        </p:txBody>
      </p:sp>
      <p:sp>
        <p:nvSpPr>
          <p:cNvPr id="44" name="Text 42"/>
          <p:cNvSpPr/>
          <p:nvPr/>
        </p:nvSpPr>
        <p:spPr>
          <a:xfrm>
            <a:off x="6734056" y="6277689"/>
            <a:ext cx="4387096"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Lưu ý:</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Học phí thanh toán sau khi được cấp Visa F1.</a:t>
            </a:r>
            <a:endParaRPr lang="en-US" sz="750" dirty="0"/>
          </a:p>
        </p:txBody>
      </p:sp>
      <p:sp>
        <p:nvSpPr>
          <p:cNvPr id="45" name="Shape 43"/>
          <p:cNvSpPr/>
          <p:nvPr/>
        </p:nvSpPr>
        <p:spPr>
          <a:xfrm>
            <a:off x="3410069" y="6434018"/>
            <a:ext cx="7810262" cy="788432"/>
          </a:xfrm>
          <a:prstGeom prst="rect">
            <a:avLst/>
          </a:prstGeom>
          <a:solidFill>
            <a:srgbClr val="FFFFFF">
              <a:alpha val="4000"/>
            </a:srgbClr>
          </a:solidFill>
          <a:ln/>
        </p:spPr>
      </p:sp>
      <p:sp>
        <p:nvSpPr>
          <p:cNvPr id="46" name="Text 44"/>
          <p:cNvSpPr/>
          <p:nvPr/>
        </p:nvSpPr>
        <p:spPr>
          <a:xfrm>
            <a:off x="3509486" y="6471404"/>
            <a:ext cx="1181695" cy="356830"/>
          </a:xfrm>
          <a:prstGeom prst="rect">
            <a:avLst/>
          </a:prstGeom>
          <a:noFill/>
          <a:ln/>
        </p:spPr>
        <p:txBody>
          <a:bodyPr wrap="squar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Phí mua tài khoản sách giáo khoa điện tử Cengage</a:t>
            </a:r>
            <a:endParaRPr lang="en-US" sz="750" dirty="0"/>
          </a:p>
        </p:txBody>
      </p:sp>
      <p:sp>
        <p:nvSpPr>
          <p:cNvPr id="47" name="Text 45"/>
          <p:cNvSpPr/>
          <p:nvPr/>
        </p:nvSpPr>
        <p:spPr>
          <a:xfrm>
            <a:off x="4897160" y="6471404"/>
            <a:ext cx="653891" cy="118943"/>
          </a:xfrm>
          <a:prstGeom prst="rect">
            <a:avLst/>
          </a:prstGeom>
          <a:noFill/>
          <a:ln/>
        </p:spPr>
        <p:txBody>
          <a:bodyPr wrap="none" lIns="0" tIns="0" rIns="0" bIns="0" rtlCol="0" anchor="t"/>
          <a:lstStyle/>
          <a:p>
            <a:pPr algn="ctr" indent="0" marL="0">
              <a:lnSpc>
                <a:spcPts val="900"/>
              </a:lnSpc>
              <a:buNone/>
            </a:pPr>
            <a:r>
              <a:rPr lang="en-US" sz="750" dirty="0">
                <a:solidFill>
                  <a:srgbClr val="272525"/>
                </a:solidFill>
                <a:latin typeface="Inter" pitchFamily="34" charset="0"/>
                <a:ea typeface="Inter" pitchFamily="34" charset="-122"/>
                <a:cs typeface="Inter" pitchFamily="34" charset="-120"/>
              </a:rPr>
              <a:t>12 tháng</a:t>
            </a:r>
            <a:endParaRPr lang="en-US" sz="750" dirty="0"/>
          </a:p>
        </p:txBody>
      </p:sp>
      <p:sp>
        <p:nvSpPr>
          <p:cNvPr id="48" name="Text 46"/>
          <p:cNvSpPr/>
          <p:nvPr/>
        </p:nvSpPr>
        <p:spPr>
          <a:xfrm>
            <a:off x="5757029" y="6471404"/>
            <a:ext cx="771049"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229.99 USD</a:t>
            </a:r>
            <a:endParaRPr lang="en-US" sz="750" dirty="0"/>
          </a:p>
        </p:txBody>
      </p:sp>
      <p:sp>
        <p:nvSpPr>
          <p:cNvPr id="49" name="Text 47"/>
          <p:cNvSpPr/>
          <p:nvPr/>
        </p:nvSpPr>
        <p:spPr>
          <a:xfrm>
            <a:off x="6734056" y="6471404"/>
            <a:ext cx="4387096" cy="728543"/>
          </a:xfrm>
          <a:prstGeom prst="rect">
            <a:avLst/>
          </a:prstGeom>
          <a:noFill/>
          <a:ln/>
        </p:spPr>
        <p:txBody>
          <a:bodyPr wrap="square" lIns="0" tIns="0" rIns="0" bIns="0" rtlCol="0" anchor="t"/>
          <a:lstStyle/>
          <a:p>
            <a:pPr algn="l" marL="342900" indent="-342900">
              <a:lnSpc>
                <a:spcPts val="900"/>
              </a:lnSpc>
              <a:buSzPct val="100000"/>
              <a:buChar char="•"/>
            </a:pPr>
            <a:r>
              <a:rPr lang="en-US" sz="750" b="1" dirty="0">
                <a:solidFill>
                  <a:srgbClr val="272525"/>
                </a:solidFill>
                <a:latin typeface="Inter" pitchFamily="34" charset="0"/>
                <a:ea typeface="Inter" pitchFamily="34" charset="-122"/>
                <a:cs typeface="Inter" pitchFamily="34" charset="-120"/>
              </a:rPr>
              <a:t>Tài khoản Cengage (học liệu số chuẩn Mỹ):</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Đây là gói truy cập hệ sinh thái học tập của Cengage Learning gồm sách giáo khoa điện tử (eTextbook) và nền tảng bài tập tương tác (quiz, homework, luyện tập theo từng bài). Học sinh học và làm bài đúng chuẩn lớp học tại Mỹ, theo dõi tiến độ rõ ràng, nhận phản hồi nhanh, tăng hiệu quả tự học và hạn chế thiếu hụt kiến thức khi vào chương trình chính khóa.</a:t>
            </a:r>
            <a:endParaRPr lang="en-US" sz="750" dirty="0"/>
          </a:p>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Phần này có thể thanh toán tại trường khi nhập học.</a:t>
            </a:r>
            <a:endParaRPr lang="en-US" sz="750" dirty="0"/>
          </a:p>
        </p:txBody>
      </p:sp>
      <p:sp>
        <p:nvSpPr>
          <p:cNvPr id="50" name="Shape 48"/>
          <p:cNvSpPr/>
          <p:nvPr/>
        </p:nvSpPr>
        <p:spPr>
          <a:xfrm>
            <a:off x="3402449" y="7285792"/>
            <a:ext cx="7825502" cy="328374"/>
          </a:xfrm>
          <a:prstGeom prst="roundRect">
            <a:avLst>
              <a:gd name="adj" fmla="val 12693"/>
            </a:avLst>
          </a:prstGeom>
          <a:solidFill>
            <a:srgbClr val="AEE4BD"/>
          </a:solidFill>
          <a:ln/>
        </p:spPr>
      </p:sp>
      <p:pic>
        <p:nvPicPr>
          <p:cNvPr id="51" name="Image 0" descr="preencoded.png">    </p:cNvPr>
          <p:cNvPicPr>
            <a:picLocks noChangeAspect="1"/>
          </p:cNvPicPr>
          <p:nvPr/>
        </p:nvPicPr>
        <p:blipFill>
          <a:blip r:embed="rId1"/>
          <a:stretch>
            <a:fillRect/>
          </a:stretch>
        </p:blipFill>
        <p:spPr>
          <a:xfrm>
            <a:off x="3501628" y="7373541"/>
            <a:ext cx="155019" cy="123944"/>
          </a:xfrm>
          <a:prstGeom prst="rect">
            <a:avLst/>
          </a:prstGeom>
        </p:spPr>
      </p:pic>
      <p:sp>
        <p:nvSpPr>
          <p:cNvPr id="52" name="Text 49"/>
          <p:cNvSpPr/>
          <p:nvPr/>
        </p:nvSpPr>
        <p:spPr>
          <a:xfrm>
            <a:off x="3755827" y="7360087"/>
            <a:ext cx="4871680" cy="155019"/>
          </a:xfrm>
          <a:prstGeom prst="rect">
            <a:avLst/>
          </a:prstGeom>
          <a:noFill/>
          <a:ln/>
        </p:spPr>
        <p:txBody>
          <a:bodyPr wrap="none" lIns="0" tIns="0" rIns="0" bIns="0" rtlCol="0" anchor="t"/>
          <a:lstStyle/>
          <a:p>
            <a:pPr algn="l" indent="0" marL="0">
              <a:lnSpc>
                <a:spcPts val="1200"/>
              </a:lnSpc>
              <a:buNone/>
            </a:pPr>
            <a:r>
              <a:rPr lang="en-US" sz="950" b="1" dirty="0">
                <a:solidFill>
                  <a:srgbClr val="000000"/>
                </a:solidFill>
                <a:latin typeface="Inter Bold" pitchFamily="34" charset="0"/>
                <a:ea typeface="Inter Bold" pitchFamily="34" charset="-122"/>
                <a:cs typeface="Inter Bold" pitchFamily="34" charset="-120"/>
              </a:rPr>
              <a:t>PowerPlus cam kết lộ trình chi phí minh bạch và chia theo từng giai đoạn học tập.</a:t>
            </a:r>
            <a:endParaRPr lang="en-US" sz="950" dirty="0"/>
          </a:p>
        </p:txBody>
      </p:sp>
      <p:sp>
        <p:nvSpPr>
          <p:cNvPr id="53" name="Shape 50"/>
          <p:cNvSpPr/>
          <p:nvPr/>
        </p:nvSpPr>
        <p:spPr>
          <a:xfrm>
            <a:off x="3402449" y="7719461"/>
            <a:ext cx="7825502" cy="20003"/>
          </a:xfrm>
          <a:prstGeom prst="rect">
            <a:avLst/>
          </a:prstGeom>
          <a:solidFill>
            <a:srgbClr val="272525">
              <a:alpha val="50000"/>
            </a:srgbClr>
          </a:solidFill>
          <a:ln/>
        </p:spPr>
      </p:sp>
      <p:sp>
        <p:nvSpPr>
          <p:cNvPr id="54" name="Text 51"/>
          <p:cNvSpPr/>
          <p:nvPr/>
        </p:nvSpPr>
        <p:spPr>
          <a:xfrm>
            <a:off x="3402449" y="7813834"/>
            <a:ext cx="6401872" cy="248007"/>
          </a:xfrm>
          <a:prstGeom prst="rect">
            <a:avLst/>
          </a:prstGeom>
          <a:noFill/>
          <a:ln/>
        </p:spPr>
        <p:txBody>
          <a:bodyPr wrap="none" lIns="0" tIns="0" rIns="0" bIns="0" rtlCol="0" anchor="t"/>
          <a:lstStyle/>
          <a:p>
            <a:pPr algn="l" indent="0" marL="0">
              <a:lnSpc>
                <a:spcPts val="1950"/>
              </a:lnSpc>
              <a:buNone/>
            </a:pPr>
            <a:r>
              <a:rPr lang="en-US" sz="1550" b="1" dirty="0">
                <a:solidFill>
                  <a:srgbClr val="000000"/>
                </a:solidFill>
                <a:latin typeface="Inter Bold" pitchFamily="34" charset="0"/>
                <a:ea typeface="Inter Bold" pitchFamily="34" charset="-122"/>
                <a:cs typeface="Inter Bold" pitchFamily="34" charset="-120"/>
              </a:rPr>
              <a:t>💰</a:t>
            </a:r>
            <a:pPr algn="l" indent="0" marL="0">
              <a:lnSpc>
                <a:spcPts val="1950"/>
              </a:lnSpc>
              <a:buNone/>
            </a:pPr>
            <a:r>
              <a:rPr lang="en-US" sz="1550" b="1" dirty="0">
                <a:solidFill>
                  <a:srgbClr val="000000"/>
                </a:solidFill>
                <a:latin typeface="Inter Bold" pitchFamily="34" charset="0"/>
                <a:ea typeface="Inter Bold" pitchFamily="34" charset="-122"/>
                <a:cs typeface="Inter Bold" pitchFamily="34" charset="-120"/>
              </a:rPr>
              <a:t>️ Ước Tính Tổng Chi Phí </a:t>
            </a:r>
            <a:pPr algn="l" indent="0" marL="0">
              <a:lnSpc>
                <a:spcPts val="1950"/>
              </a:lnSpc>
              <a:buNone/>
            </a:pPr>
            <a:r>
              <a:rPr lang="en-US" sz="1550" b="1" dirty="0">
                <a:solidFill>
                  <a:srgbClr val="000000"/>
                </a:solidFill>
                <a:latin typeface="Inter Bold" pitchFamily="34" charset="0"/>
                <a:ea typeface="Inter Bold" pitchFamily="34" charset="-122"/>
                <a:cs typeface="Inter Bold" pitchFamily="34" charset="-120"/>
              </a:rPr>
              <a:t>Chương Trình PowerPlus Global Pathway</a:t>
            </a:r>
            <a:endParaRPr lang="en-US" sz="1550" dirty="0"/>
          </a:p>
        </p:txBody>
      </p:sp>
      <p:sp>
        <p:nvSpPr>
          <p:cNvPr id="55" name="Shape 52"/>
          <p:cNvSpPr/>
          <p:nvPr/>
        </p:nvSpPr>
        <p:spPr>
          <a:xfrm>
            <a:off x="3402449" y="8136255"/>
            <a:ext cx="7825502" cy="1180386"/>
          </a:xfrm>
          <a:prstGeom prst="roundRect">
            <a:avLst>
              <a:gd name="adj" fmla="val 3531"/>
            </a:avLst>
          </a:prstGeom>
          <a:solidFill>
            <a:srgbClr val="4950BC"/>
          </a:solidFill>
          <a:ln/>
        </p:spPr>
      </p:sp>
      <p:sp>
        <p:nvSpPr>
          <p:cNvPr id="56" name="Text 53"/>
          <p:cNvSpPr/>
          <p:nvPr/>
        </p:nvSpPr>
        <p:spPr>
          <a:xfrm>
            <a:off x="4827270" y="8210550"/>
            <a:ext cx="4975860" cy="155019"/>
          </a:xfrm>
          <a:prstGeom prst="rect">
            <a:avLst/>
          </a:prstGeom>
          <a:noFill/>
          <a:ln/>
        </p:spPr>
        <p:txBody>
          <a:bodyPr wrap="none" lIns="0" tIns="0" rIns="0" bIns="0" rtlCol="0" anchor="t"/>
          <a:lstStyle/>
          <a:p>
            <a:pPr algn="ctr" indent="0" marL="0">
              <a:lnSpc>
                <a:spcPts val="1200"/>
              </a:lnSpc>
              <a:buNone/>
            </a:pPr>
            <a:r>
              <a:rPr lang="en-US" sz="950" b="1" dirty="0">
                <a:solidFill>
                  <a:srgbClr val="FFFFFF"/>
                </a:solidFill>
                <a:latin typeface="Inter Bold" pitchFamily="34" charset="0"/>
                <a:ea typeface="Inter Bold" pitchFamily="34" charset="-122"/>
                <a:cs typeface="Inter Bold" pitchFamily="34" charset="-120"/>
              </a:rPr>
              <a:t>Bảng Dự Toán Tổng Chi Phí Du Mỹ </a:t>
            </a:r>
            <a:pPr algn="ctr" indent="0" marL="0">
              <a:lnSpc>
                <a:spcPts val="1200"/>
              </a:lnSpc>
              <a:buNone/>
            </a:pPr>
            <a:r>
              <a:rPr lang="en-US" sz="950" b="1" dirty="0">
                <a:solidFill>
                  <a:srgbClr val="FFFFFF"/>
                </a:solidFill>
                <a:latin typeface="Inter Bold" pitchFamily="34" charset="0"/>
                <a:ea typeface="Inter Bold" pitchFamily="34" charset="-122"/>
                <a:cs typeface="Inter Bold" pitchFamily="34" charset="-120"/>
              </a:rPr>
              <a:t>Chương Trình PowerPlus Global Pathway (2026)</a:t>
            </a:r>
            <a:endParaRPr lang="en-US" sz="950" dirty="0"/>
          </a:p>
        </p:txBody>
      </p:sp>
      <p:sp>
        <p:nvSpPr>
          <p:cNvPr id="57" name="Shape 54"/>
          <p:cNvSpPr/>
          <p:nvPr/>
        </p:nvSpPr>
        <p:spPr>
          <a:xfrm>
            <a:off x="3501628" y="8421291"/>
            <a:ext cx="7627144" cy="790099"/>
          </a:xfrm>
          <a:prstGeom prst="roundRect">
            <a:avLst>
              <a:gd name="adj" fmla="val 5275"/>
            </a:avLst>
          </a:prstGeom>
          <a:noFill/>
          <a:ln w="7620">
            <a:solidFill>
              <a:srgbClr val="000000">
                <a:alpha val="8000"/>
              </a:srgbClr>
            </a:solidFill>
            <a:prstDash val="solid"/>
          </a:ln>
        </p:spPr>
      </p:sp>
      <p:sp>
        <p:nvSpPr>
          <p:cNvPr id="58" name="Shape 55"/>
          <p:cNvSpPr/>
          <p:nvPr/>
        </p:nvSpPr>
        <p:spPr>
          <a:xfrm>
            <a:off x="3509248" y="8428911"/>
            <a:ext cx="7611904" cy="193715"/>
          </a:xfrm>
          <a:prstGeom prst="rect">
            <a:avLst/>
          </a:prstGeom>
          <a:solidFill>
            <a:srgbClr val="FFFFFF">
              <a:alpha val="4000"/>
            </a:srgbClr>
          </a:solidFill>
          <a:ln/>
        </p:spPr>
      </p:sp>
      <p:sp>
        <p:nvSpPr>
          <p:cNvPr id="59" name="Text 56"/>
          <p:cNvSpPr/>
          <p:nvPr/>
        </p:nvSpPr>
        <p:spPr>
          <a:xfrm>
            <a:off x="3608546" y="8466296"/>
            <a:ext cx="4792742" cy="118943"/>
          </a:xfrm>
          <a:prstGeom prst="rect">
            <a:avLst/>
          </a:prstGeom>
          <a:noFill/>
          <a:ln/>
        </p:spPr>
        <p:txBody>
          <a:bodyPr wrap="none" lIns="0" tIns="0" rIns="0" bIns="0" rtlCol="0" anchor="t"/>
          <a:lstStyle/>
          <a:p>
            <a:pPr algn="ctr" indent="0" marL="0">
              <a:lnSpc>
                <a:spcPts val="900"/>
              </a:lnSpc>
              <a:buNone/>
            </a:pPr>
            <a:r>
              <a:rPr lang="en-US" sz="750" b="1" dirty="0">
                <a:solidFill>
                  <a:srgbClr val="FFFFFF"/>
                </a:solidFill>
                <a:latin typeface="Inter" pitchFamily="34" charset="0"/>
                <a:ea typeface="Inter" pitchFamily="34" charset="-122"/>
                <a:cs typeface="Inter" pitchFamily="34" charset="-120"/>
              </a:rPr>
              <a:t>HẠNG MỤC</a:t>
            </a:r>
            <a:endParaRPr lang="en-US" sz="750" dirty="0"/>
          </a:p>
        </p:txBody>
      </p:sp>
      <p:sp>
        <p:nvSpPr>
          <p:cNvPr id="60" name="Text 57"/>
          <p:cNvSpPr/>
          <p:nvPr/>
        </p:nvSpPr>
        <p:spPr>
          <a:xfrm>
            <a:off x="8607266" y="8466296"/>
            <a:ext cx="2414707" cy="118943"/>
          </a:xfrm>
          <a:prstGeom prst="rect">
            <a:avLst/>
          </a:prstGeom>
          <a:noFill/>
          <a:ln/>
        </p:spPr>
        <p:txBody>
          <a:bodyPr wrap="none" lIns="0" tIns="0" rIns="0" bIns="0" rtlCol="0" anchor="t"/>
          <a:lstStyle/>
          <a:p>
            <a:pPr algn="l" indent="0" marL="0">
              <a:lnSpc>
                <a:spcPts val="900"/>
              </a:lnSpc>
              <a:buNone/>
            </a:pPr>
            <a:r>
              <a:rPr lang="en-US" sz="750" b="1" dirty="0">
                <a:solidFill>
                  <a:srgbClr val="FFFFFF"/>
                </a:solidFill>
                <a:latin typeface="Inter" pitchFamily="34" charset="0"/>
                <a:ea typeface="Inter" pitchFamily="34" charset="-122"/>
                <a:cs typeface="Inter" pitchFamily="34" charset="-120"/>
              </a:rPr>
              <a:t>CHI PHÍ ƯỚC TÍNH</a:t>
            </a:r>
            <a:endParaRPr lang="en-US" sz="750" dirty="0"/>
          </a:p>
        </p:txBody>
      </p:sp>
      <p:sp>
        <p:nvSpPr>
          <p:cNvPr id="61" name="Shape 58"/>
          <p:cNvSpPr/>
          <p:nvPr/>
        </p:nvSpPr>
        <p:spPr>
          <a:xfrm>
            <a:off x="3509248" y="8622625"/>
            <a:ext cx="7611904" cy="193715"/>
          </a:xfrm>
          <a:prstGeom prst="rect">
            <a:avLst/>
          </a:prstGeom>
          <a:solidFill>
            <a:srgbClr val="000000">
              <a:alpha val="4000"/>
            </a:srgbClr>
          </a:solidFill>
          <a:ln/>
        </p:spPr>
      </p:sp>
      <p:sp>
        <p:nvSpPr>
          <p:cNvPr id="62" name="Text 59"/>
          <p:cNvSpPr/>
          <p:nvPr/>
        </p:nvSpPr>
        <p:spPr>
          <a:xfrm>
            <a:off x="3608546" y="8660011"/>
            <a:ext cx="4792742" cy="118943"/>
          </a:xfrm>
          <a:prstGeom prst="rect">
            <a:avLst/>
          </a:prstGeom>
          <a:noFill/>
          <a:ln/>
        </p:spPr>
        <p:txBody>
          <a:bodyPr wrap="none" lIns="0" tIns="0" rIns="0" bIns="0" rtlCol="0" anchor="t"/>
          <a:lstStyle/>
          <a:p>
            <a:pPr algn="l" indent="0" marL="0">
              <a:lnSpc>
                <a:spcPts val="900"/>
              </a:lnSpc>
              <a:buNone/>
            </a:pPr>
            <a:r>
              <a:rPr lang="en-US" sz="750" dirty="0">
                <a:solidFill>
                  <a:srgbClr val="FFFFFF"/>
                </a:solidFill>
                <a:latin typeface="Inter" pitchFamily="34" charset="0"/>
                <a:ea typeface="Inter" pitchFamily="34" charset="-122"/>
                <a:cs typeface="Inter" pitchFamily="34" charset="-120"/>
              </a:rPr>
              <a:t>Phí dịch vụ &amp; Đào tạo Giai đoạn 1 tại Việt Nam</a:t>
            </a:r>
            <a:endParaRPr lang="en-US" sz="750" dirty="0"/>
          </a:p>
        </p:txBody>
      </p:sp>
      <p:sp>
        <p:nvSpPr>
          <p:cNvPr id="63" name="Text 60"/>
          <p:cNvSpPr/>
          <p:nvPr/>
        </p:nvSpPr>
        <p:spPr>
          <a:xfrm>
            <a:off x="8607266" y="8660011"/>
            <a:ext cx="2414707" cy="118943"/>
          </a:xfrm>
          <a:prstGeom prst="rect">
            <a:avLst/>
          </a:prstGeom>
          <a:noFill/>
          <a:ln/>
        </p:spPr>
        <p:txBody>
          <a:bodyPr wrap="none" lIns="0" tIns="0" rIns="0" bIns="0" rtlCol="0" anchor="t"/>
          <a:lstStyle/>
          <a:p>
            <a:pPr algn="l" indent="0" marL="0">
              <a:lnSpc>
                <a:spcPts val="900"/>
              </a:lnSpc>
              <a:buNone/>
            </a:pPr>
            <a:r>
              <a:rPr lang="en-US" sz="750" dirty="0">
                <a:solidFill>
                  <a:srgbClr val="FFFFFF"/>
                </a:solidFill>
                <a:latin typeface="Inter" pitchFamily="34" charset="0"/>
                <a:ea typeface="Inter" pitchFamily="34" charset="-122"/>
                <a:cs typeface="Inter" pitchFamily="34" charset="-120"/>
              </a:rPr>
              <a:t>210 - 250 triệu VNĐ</a:t>
            </a:r>
            <a:endParaRPr lang="en-US" sz="750" dirty="0"/>
          </a:p>
        </p:txBody>
      </p:sp>
      <p:sp>
        <p:nvSpPr>
          <p:cNvPr id="64" name="Shape 61"/>
          <p:cNvSpPr/>
          <p:nvPr/>
        </p:nvSpPr>
        <p:spPr>
          <a:xfrm>
            <a:off x="3509248" y="8816340"/>
            <a:ext cx="7611904" cy="193715"/>
          </a:xfrm>
          <a:prstGeom prst="rect">
            <a:avLst/>
          </a:prstGeom>
          <a:solidFill>
            <a:srgbClr val="FFFFFF">
              <a:alpha val="4000"/>
            </a:srgbClr>
          </a:solidFill>
          <a:ln/>
        </p:spPr>
      </p:sp>
      <p:sp>
        <p:nvSpPr>
          <p:cNvPr id="65" name="Text 62"/>
          <p:cNvSpPr/>
          <p:nvPr/>
        </p:nvSpPr>
        <p:spPr>
          <a:xfrm>
            <a:off x="3608546" y="8853726"/>
            <a:ext cx="4792742" cy="118943"/>
          </a:xfrm>
          <a:prstGeom prst="rect">
            <a:avLst/>
          </a:prstGeom>
          <a:noFill/>
          <a:ln/>
        </p:spPr>
        <p:txBody>
          <a:bodyPr wrap="none" lIns="0" tIns="0" rIns="0" bIns="0" rtlCol="0" anchor="t"/>
          <a:lstStyle/>
          <a:p>
            <a:pPr algn="l" indent="0" marL="0">
              <a:lnSpc>
                <a:spcPts val="900"/>
              </a:lnSpc>
              <a:buNone/>
            </a:pPr>
            <a:r>
              <a:rPr lang="en-US" sz="750" dirty="0">
                <a:solidFill>
                  <a:srgbClr val="FFFFFF"/>
                </a:solidFill>
                <a:latin typeface="Inter" pitchFamily="34" charset="0"/>
                <a:ea typeface="Inter" pitchFamily="34" charset="-122"/>
                <a:cs typeface="Inter" pitchFamily="34" charset="-120"/>
              </a:rPr>
              <a:t>Học phí Giai đoạn 2 tại Hoa Kỳ + Giáo trình học (Cengage)</a:t>
            </a:r>
            <a:endParaRPr lang="en-US" sz="750" dirty="0"/>
          </a:p>
        </p:txBody>
      </p:sp>
      <p:sp>
        <p:nvSpPr>
          <p:cNvPr id="66" name="Text 63"/>
          <p:cNvSpPr/>
          <p:nvPr/>
        </p:nvSpPr>
        <p:spPr>
          <a:xfrm>
            <a:off x="8607266" y="8853726"/>
            <a:ext cx="2414707" cy="118943"/>
          </a:xfrm>
          <a:prstGeom prst="rect">
            <a:avLst/>
          </a:prstGeom>
          <a:noFill/>
          <a:ln/>
        </p:spPr>
        <p:txBody>
          <a:bodyPr wrap="none" lIns="0" tIns="0" rIns="0" bIns="0" rtlCol="0" anchor="t"/>
          <a:lstStyle/>
          <a:p>
            <a:pPr algn="l" indent="0" marL="0">
              <a:lnSpc>
                <a:spcPts val="900"/>
              </a:lnSpc>
              <a:buNone/>
            </a:pPr>
            <a:r>
              <a:rPr lang="en-US" sz="750" dirty="0">
                <a:solidFill>
                  <a:srgbClr val="FFFFFF"/>
                </a:solidFill>
                <a:latin typeface="Inter" pitchFamily="34" charset="0"/>
                <a:ea typeface="Inter" pitchFamily="34" charset="-122"/>
                <a:cs typeface="Inter" pitchFamily="34" charset="-120"/>
              </a:rPr>
              <a:t>~ 517 triệu VNĐ</a:t>
            </a:r>
            <a:endParaRPr lang="en-US" sz="750" dirty="0"/>
          </a:p>
        </p:txBody>
      </p:sp>
      <p:sp>
        <p:nvSpPr>
          <p:cNvPr id="67" name="Shape 64"/>
          <p:cNvSpPr/>
          <p:nvPr/>
        </p:nvSpPr>
        <p:spPr>
          <a:xfrm>
            <a:off x="3509248" y="9010055"/>
            <a:ext cx="7611904" cy="193715"/>
          </a:xfrm>
          <a:prstGeom prst="rect">
            <a:avLst/>
          </a:prstGeom>
          <a:solidFill>
            <a:srgbClr val="000000">
              <a:alpha val="4000"/>
            </a:srgbClr>
          </a:solidFill>
          <a:ln/>
        </p:spPr>
      </p:sp>
      <p:sp>
        <p:nvSpPr>
          <p:cNvPr id="68" name="Text 65"/>
          <p:cNvSpPr/>
          <p:nvPr/>
        </p:nvSpPr>
        <p:spPr>
          <a:xfrm>
            <a:off x="3608546" y="9047440"/>
            <a:ext cx="4792742" cy="118943"/>
          </a:xfrm>
          <a:prstGeom prst="rect">
            <a:avLst/>
          </a:prstGeom>
          <a:noFill/>
          <a:ln/>
        </p:spPr>
        <p:txBody>
          <a:bodyPr wrap="none" lIns="0" tIns="0" rIns="0" bIns="0" rtlCol="0" anchor="t"/>
          <a:lstStyle/>
          <a:p>
            <a:pPr algn="ctr" indent="0" marL="0">
              <a:lnSpc>
                <a:spcPts val="900"/>
              </a:lnSpc>
              <a:buNone/>
            </a:pPr>
            <a:r>
              <a:rPr lang="en-US" sz="750" b="1" dirty="0">
                <a:solidFill>
                  <a:srgbClr val="FFFFFF"/>
                </a:solidFill>
                <a:latin typeface="Inter" pitchFamily="34" charset="0"/>
                <a:ea typeface="Inter" pitchFamily="34" charset="-122"/>
                <a:cs typeface="Inter" pitchFamily="34" charset="-120"/>
              </a:rPr>
              <a:t>TỔNG CỘNG ƯỚC TÍNH CHO TOÀN BỘ CHƯƠNG TRÌNH</a:t>
            </a:r>
            <a:endParaRPr lang="en-US" sz="750" dirty="0"/>
          </a:p>
        </p:txBody>
      </p:sp>
      <p:sp>
        <p:nvSpPr>
          <p:cNvPr id="69" name="Text 66"/>
          <p:cNvSpPr/>
          <p:nvPr/>
        </p:nvSpPr>
        <p:spPr>
          <a:xfrm>
            <a:off x="8607266" y="9047440"/>
            <a:ext cx="2414707" cy="118943"/>
          </a:xfrm>
          <a:prstGeom prst="rect">
            <a:avLst/>
          </a:prstGeom>
          <a:noFill/>
          <a:ln/>
        </p:spPr>
        <p:txBody>
          <a:bodyPr wrap="none" lIns="0" tIns="0" rIns="0" bIns="0" rtlCol="0" anchor="t"/>
          <a:lstStyle/>
          <a:p>
            <a:pPr algn="l" indent="0" marL="0">
              <a:lnSpc>
                <a:spcPts val="900"/>
              </a:lnSpc>
              <a:buNone/>
            </a:pPr>
            <a:r>
              <a:rPr lang="en-US" sz="750" b="1" dirty="0">
                <a:solidFill>
                  <a:srgbClr val="FFFFFF"/>
                </a:solidFill>
                <a:latin typeface="Inter" pitchFamily="34" charset="0"/>
                <a:ea typeface="Inter" pitchFamily="34" charset="-122"/>
                <a:cs typeface="Inter" pitchFamily="34" charset="-120"/>
              </a:rPr>
              <a:t>727 - 767 TRIỆU VNĐ</a:t>
            </a:r>
            <a:endParaRPr lang="en-US" sz="750" dirty="0"/>
          </a:p>
        </p:txBody>
      </p:sp>
      <p:sp>
        <p:nvSpPr>
          <p:cNvPr id="70" name="Text 67"/>
          <p:cNvSpPr/>
          <p:nvPr/>
        </p:nvSpPr>
        <p:spPr>
          <a:xfrm>
            <a:off x="3402449" y="9372362"/>
            <a:ext cx="7825502" cy="237887"/>
          </a:xfrm>
          <a:prstGeom prst="rect">
            <a:avLst/>
          </a:prstGeom>
          <a:noFill/>
          <a:ln/>
        </p:spPr>
        <p:txBody>
          <a:bodyPr wrap="square" lIns="0" tIns="0" rIns="0" bIns="0" rtlCol="0" anchor="t"/>
          <a:lstStyle/>
          <a:p>
            <a:pPr algn="l" indent="0" marL="0">
              <a:lnSpc>
                <a:spcPts val="900"/>
              </a:lnSpc>
              <a:buNone/>
            </a:pPr>
            <a:r>
              <a:rPr lang="en-US" sz="750" b="1" i="1" dirty="0">
                <a:solidFill>
                  <a:srgbClr val="272525"/>
                </a:solidFill>
                <a:latin typeface="Inter" pitchFamily="34" charset="0"/>
                <a:ea typeface="Inter" pitchFamily="34" charset="-122"/>
                <a:cs typeface="Inter" pitchFamily="34" charset="-120"/>
              </a:rPr>
              <a:t>=&gt; Đây là mức đầu tư vô cùng thông minh, giúp gia đình tiết kiệm hàng trăm triệu đồng tiền sinh hoạt phí và học tiếng so với việc đưa học sinh sang Mỹ từ con số 0, đồng thời loại bỏ hoàn toàn rủi ro tài chính vì học phí tại Mỹ chỉ được đóng khi con đã chắc chắn cầm trên tay tấm Visa F1.</a:t>
            </a:r>
            <a:endParaRPr lang="en-US" sz="750" dirty="0"/>
          </a:p>
        </p:txBody>
      </p:sp>
      <p:sp>
        <p:nvSpPr>
          <p:cNvPr id="71" name="Text 68"/>
          <p:cNvSpPr/>
          <p:nvPr/>
        </p:nvSpPr>
        <p:spPr>
          <a:xfrm>
            <a:off x="3402449" y="9684663"/>
            <a:ext cx="5604510" cy="193596"/>
          </a:xfrm>
          <a:prstGeom prst="rect">
            <a:avLst/>
          </a:prstGeom>
          <a:noFill/>
          <a:ln/>
        </p:spPr>
        <p:txBody>
          <a:bodyPr wrap="none" lIns="0" tIns="0" rIns="0" bIns="0" rtlCol="0" anchor="t"/>
          <a:lstStyle/>
          <a:p>
            <a:pPr algn="l" indent="0" marL="0">
              <a:lnSpc>
                <a:spcPts val="1450"/>
              </a:lnSpc>
              <a:buNone/>
            </a:pPr>
            <a:r>
              <a:rPr lang="en-US" sz="1150" b="1" dirty="0">
                <a:solidFill>
                  <a:srgbClr val="000000"/>
                </a:solidFill>
                <a:latin typeface="Inter Bold" pitchFamily="34" charset="0"/>
                <a:ea typeface="Inter Bold" pitchFamily="34" charset="-122"/>
                <a:cs typeface="Inter Bold" pitchFamily="34" charset="-120"/>
              </a:rPr>
              <a:t>⭐</a:t>
            </a:r>
            <a:pPr algn="l" indent="0" marL="0">
              <a:lnSpc>
                <a:spcPts val="1450"/>
              </a:lnSpc>
              <a:buNone/>
            </a:pPr>
            <a:r>
              <a:rPr lang="en-US" sz="1150" b="1" dirty="0">
                <a:solidFill>
                  <a:srgbClr val="F44444"/>
                </a:solidFill>
                <a:latin typeface="Inter Bold" pitchFamily="34" charset="0"/>
                <a:ea typeface="Inter Bold" pitchFamily="34" charset="-122"/>
                <a:cs typeface="Inter Bold" pitchFamily="34" charset="-120"/>
              </a:rPr>
              <a:t>️ Để giảm tải áp lực tài chính, lộ trình thanh toán được chia làm 2 GIAI ĐOẠN:</a:t>
            </a:r>
            <a:endParaRPr lang="en-US" sz="1150" dirty="0"/>
          </a:p>
        </p:txBody>
      </p:sp>
      <p:pic>
        <p:nvPicPr>
          <p:cNvPr id="72" name="Image 1" descr="preencoded.png">    </p:cNvPr>
          <p:cNvPicPr>
            <a:picLocks noChangeAspect="1"/>
          </p:cNvPicPr>
          <p:nvPr/>
        </p:nvPicPr>
        <p:blipFill>
          <a:blip r:embed="rId2"/>
          <a:stretch>
            <a:fillRect/>
          </a:stretch>
        </p:blipFill>
        <p:spPr>
          <a:xfrm>
            <a:off x="3402449" y="9952673"/>
            <a:ext cx="3912751" cy="396835"/>
          </a:xfrm>
          <a:prstGeom prst="rect">
            <a:avLst/>
          </a:prstGeom>
        </p:spPr>
      </p:pic>
      <p:sp>
        <p:nvSpPr>
          <p:cNvPr id="73" name="Text 69"/>
          <p:cNvSpPr/>
          <p:nvPr/>
        </p:nvSpPr>
        <p:spPr>
          <a:xfrm>
            <a:off x="3501628" y="10399038"/>
            <a:ext cx="1335762"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Giai Đoạn 1 - Việt Nam</a:t>
            </a:r>
            <a:endParaRPr lang="en-US" sz="950" dirty="0"/>
          </a:p>
        </p:txBody>
      </p:sp>
      <p:sp>
        <p:nvSpPr>
          <p:cNvPr id="74" name="Text 70"/>
          <p:cNvSpPr/>
          <p:nvPr/>
        </p:nvSpPr>
        <p:spPr>
          <a:xfrm>
            <a:off x="3501628" y="10583823"/>
            <a:ext cx="3714393"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Lần 1: Đóng 10.000.000 VNĐ khi ký hợp đồng giữ chương trình</a:t>
            </a:r>
            <a:endParaRPr lang="en-US" sz="750" dirty="0"/>
          </a:p>
        </p:txBody>
      </p:sp>
      <p:sp>
        <p:nvSpPr>
          <p:cNvPr id="75" name="Text 71"/>
          <p:cNvSpPr/>
          <p:nvPr/>
        </p:nvSpPr>
        <p:spPr>
          <a:xfrm>
            <a:off x="3501628" y="10732532"/>
            <a:ext cx="3714393" cy="237887"/>
          </a:xfrm>
          <a:prstGeom prst="rect">
            <a:avLst/>
          </a:prstGeom>
          <a:noFill/>
          <a:ln/>
        </p:spPr>
        <p:txBody>
          <a:bodyPr wrap="squar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Lần 2: Đóng phần còn lại của giai đoạn 1 sau khi học tại Việt Nam (Chậm nhất không quá 10 ngày tính từ ngày khai giảng)</a:t>
            </a:r>
            <a:endParaRPr lang="en-US" sz="750" dirty="0"/>
          </a:p>
        </p:txBody>
      </p:sp>
      <p:pic>
        <p:nvPicPr>
          <p:cNvPr id="76" name="Image 2" descr="preencoded.png">    </p:cNvPr>
          <p:cNvPicPr>
            <a:picLocks noChangeAspect="1"/>
          </p:cNvPicPr>
          <p:nvPr/>
        </p:nvPicPr>
        <p:blipFill>
          <a:blip r:embed="rId3"/>
          <a:stretch>
            <a:fillRect/>
          </a:stretch>
        </p:blipFill>
        <p:spPr>
          <a:xfrm>
            <a:off x="7315200" y="9952673"/>
            <a:ext cx="3912751" cy="396835"/>
          </a:xfrm>
          <a:prstGeom prst="rect">
            <a:avLst/>
          </a:prstGeom>
        </p:spPr>
      </p:pic>
      <p:sp>
        <p:nvSpPr>
          <p:cNvPr id="77" name="Text 72"/>
          <p:cNvSpPr/>
          <p:nvPr/>
        </p:nvSpPr>
        <p:spPr>
          <a:xfrm>
            <a:off x="7414379" y="10399038"/>
            <a:ext cx="1240393"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Giai Đoạn 2 - Hoa Kỳ</a:t>
            </a:r>
            <a:endParaRPr lang="en-US" sz="950" dirty="0"/>
          </a:p>
        </p:txBody>
      </p:sp>
      <p:sp>
        <p:nvSpPr>
          <p:cNvPr id="78" name="Text 73"/>
          <p:cNvSpPr/>
          <p:nvPr/>
        </p:nvSpPr>
        <p:spPr>
          <a:xfrm>
            <a:off x="7414379" y="10583823"/>
            <a:ext cx="3714393"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Học phí 12 tháng tại Hoa Kỳ: 19.500 USD</a:t>
            </a:r>
            <a:endParaRPr lang="en-US" sz="750" dirty="0"/>
          </a:p>
        </p:txBody>
      </p:sp>
      <p:sp>
        <p:nvSpPr>
          <p:cNvPr id="79" name="Text 74"/>
          <p:cNvSpPr/>
          <p:nvPr/>
        </p:nvSpPr>
        <p:spPr>
          <a:xfrm>
            <a:off x="7414379" y="10732532"/>
            <a:ext cx="3714393" cy="118943"/>
          </a:xfrm>
          <a:prstGeom prst="rect">
            <a:avLst/>
          </a:prstGeom>
          <a:noFill/>
          <a:ln/>
        </p:spPr>
        <p:txBody>
          <a:bodyPr wrap="none" lIns="0" tIns="0" rIns="0" bIns="0" rtlCol="0" anchor="t"/>
          <a:lstStyle/>
          <a:p>
            <a:pPr algn="l" marL="342900" indent="-342900">
              <a:lnSpc>
                <a:spcPts val="900"/>
              </a:lnSpc>
              <a:buSzPct val="100000"/>
              <a:buChar char="•"/>
            </a:pPr>
            <a:r>
              <a:rPr lang="en-US" sz="750" dirty="0">
                <a:solidFill>
                  <a:srgbClr val="272525"/>
                </a:solidFill>
                <a:latin typeface="Inter" pitchFamily="34" charset="0"/>
                <a:ea typeface="Inter" pitchFamily="34" charset="-122"/>
                <a:cs typeface="Inter" pitchFamily="34" charset="-120"/>
              </a:rPr>
              <a:t>Học phí này các em đóng sau khi nhận được Visa F1.</a:t>
            </a:r>
            <a:endParaRPr lang="en-US" sz="750" dirty="0"/>
          </a:p>
        </p:txBody>
      </p:sp>
      <p:sp>
        <p:nvSpPr>
          <p:cNvPr id="80" name="Shape 75"/>
          <p:cNvSpPr/>
          <p:nvPr/>
        </p:nvSpPr>
        <p:spPr>
          <a:xfrm>
            <a:off x="3402449" y="11125319"/>
            <a:ext cx="7825502" cy="292418"/>
          </a:xfrm>
          <a:prstGeom prst="roundRect">
            <a:avLst>
              <a:gd name="adj" fmla="val 14253"/>
            </a:avLst>
          </a:prstGeom>
          <a:solidFill>
            <a:srgbClr val="AEE4BD"/>
          </a:solidFill>
          <a:ln/>
        </p:spPr>
      </p:sp>
      <p:pic>
        <p:nvPicPr>
          <p:cNvPr id="81" name="Image 3" descr="preencoded.png">    </p:cNvPr>
          <p:cNvPicPr>
            <a:picLocks noChangeAspect="1"/>
          </p:cNvPicPr>
          <p:nvPr/>
        </p:nvPicPr>
        <p:blipFill>
          <a:blip r:embed="rId4"/>
          <a:stretch>
            <a:fillRect/>
          </a:stretch>
        </p:blipFill>
        <p:spPr>
          <a:xfrm>
            <a:off x="3501628" y="11253907"/>
            <a:ext cx="123944" cy="99179"/>
          </a:xfrm>
          <a:prstGeom prst="rect">
            <a:avLst/>
          </a:prstGeom>
        </p:spPr>
      </p:pic>
      <p:sp>
        <p:nvSpPr>
          <p:cNvPr id="82" name="Text 76"/>
          <p:cNvSpPr/>
          <p:nvPr/>
        </p:nvSpPr>
        <p:spPr>
          <a:xfrm>
            <a:off x="3724751" y="11199614"/>
            <a:ext cx="7404021" cy="118943"/>
          </a:xfrm>
          <a:prstGeom prst="rect">
            <a:avLst/>
          </a:prstGeom>
          <a:noFill/>
          <a:ln/>
        </p:spPr>
        <p:txBody>
          <a:bodyPr wrap="none" lIns="0" tIns="0" rIns="0" bIns="0" rtlCol="0" anchor="t"/>
          <a:lstStyle/>
          <a:p>
            <a:pPr algn="l" indent="0" marL="0">
              <a:lnSpc>
                <a:spcPts val="900"/>
              </a:lnSpc>
              <a:buNone/>
            </a:pPr>
            <a:r>
              <a:rPr lang="en-US" sz="750" i="1" dirty="0">
                <a:solidFill>
                  <a:srgbClr val="000000"/>
                </a:solidFill>
                <a:latin typeface="Inter" pitchFamily="34" charset="0"/>
                <a:ea typeface="Inter" pitchFamily="34" charset="-122"/>
                <a:cs typeface="Inter" pitchFamily="34" charset="-120"/>
              </a:rPr>
              <a:t>Lưu ý: Chi phí trên chưa bao gồm các khoản phí do bên thứ ba thu như: KTX trong thời gian học tại Việt Nam, vé máy bay và chi phí cá nhân.</a:t>
            </a:r>
            <a:endParaRPr lang="en-US" sz="750" dirty="0"/>
          </a:p>
        </p:txBody>
      </p:sp>
      <p:sp>
        <p:nvSpPr>
          <p:cNvPr id="83" name="Shape 77"/>
          <p:cNvSpPr/>
          <p:nvPr/>
        </p:nvSpPr>
        <p:spPr>
          <a:xfrm>
            <a:off x="3402449" y="11523032"/>
            <a:ext cx="7825502" cy="20003"/>
          </a:xfrm>
          <a:prstGeom prst="rect">
            <a:avLst/>
          </a:prstGeom>
          <a:solidFill>
            <a:srgbClr val="272525">
              <a:alpha val="50000"/>
            </a:srgbClr>
          </a:solidFill>
          <a:ln/>
        </p:spPr>
      </p:sp>
      <p:sp>
        <p:nvSpPr>
          <p:cNvPr id="84" name="Text 78"/>
          <p:cNvSpPr/>
          <p:nvPr/>
        </p:nvSpPr>
        <p:spPr>
          <a:xfrm>
            <a:off x="3402449" y="11617404"/>
            <a:ext cx="4314230" cy="193596"/>
          </a:xfrm>
          <a:prstGeom prst="rect">
            <a:avLst/>
          </a:prstGeom>
          <a:noFill/>
          <a:ln/>
        </p:spPr>
        <p:txBody>
          <a:bodyPr wrap="none" lIns="0" tIns="0" rIns="0" bIns="0" rtlCol="0" anchor="t"/>
          <a:lstStyle/>
          <a:p>
            <a:pPr algn="l" indent="0" marL="0">
              <a:lnSpc>
                <a:spcPts val="1450"/>
              </a:lnSpc>
              <a:buNone/>
            </a:pPr>
            <a:r>
              <a:rPr lang="en-US" sz="1150" b="1" dirty="0">
                <a:solidFill>
                  <a:srgbClr val="000000"/>
                </a:solidFill>
                <a:latin typeface="Inter Bold" pitchFamily="34" charset="0"/>
                <a:ea typeface="Inter Bold" pitchFamily="34" charset="-122"/>
                <a:cs typeface="Inter Bold" pitchFamily="34" charset="-120"/>
              </a:rPr>
              <a:t>🎁</a:t>
            </a:r>
            <a:pPr algn="l" indent="0" marL="0">
              <a:lnSpc>
                <a:spcPts val="1450"/>
              </a:lnSpc>
              <a:buNone/>
            </a:pPr>
            <a:r>
              <a:rPr lang="en-US" sz="1150" b="1" dirty="0">
                <a:solidFill>
                  <a:srgbClr val="000000"/>
                </a:solidFill>
                <a:latin typeface="Inter Bold" pitchFamily="34" charset="0"/>
                <a:ea typeface="Inter Bold" pitchFamily="34" charset="-122"/>
                <a:cs typeface="Inter Bold" pitchFamily="34" charset="-120"/>
              </a:rPr>
              <a:t>️ </a:t>
            </a:r>
            <a:pPr algn="l" indent="0" marL="0">
              <a:lnSpc>
                <a:spcPts val="1450"/>
              </a:lnSpc>
              <a:buNone/>
            </a:pPr>
            <a:r>
              <a:rPr lang="en-US" sz="1150" b="1" dirty="0">
                <a:solidFill>
                  <a:srgbClr val="F44444"/>
                </a:solidFill>
                <a:latin typeface="Inter Bold" pitchFamily="34" charset="0"/>
                <a:ea typeface="Inter Bold" pitchFamily="34" charset="-122"/>
                <a:cs typeface="Inter Bold" pitchFamily="34" charset="-120"/>
              </a:rPr>
              <a:t>Chính Sách Ưu Đãi Đặc Quyền Của PowerPlus Năm 2026</a:t>
            </a:r>
            <a:endParaRPr lang="en-US" sz="1150" dirty="0"/>
          </a:p>
        </p:txBody>
      </p:sp>
      <p:sp>
        <p:nvSpPr>
          <p:cNvPr id="85" name="Text 79"/>
          <p:cNvSpPr/>
          <p:nvPr/>
        </p:nvSpPr>
        <p:spPr>
          <a:xfrm>
            <a:off x="3402449" y="11885414"/>
            <a:ext cx="7825502"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Học sinh ký hợp đồng cùng PowerPlus sẽ nhận được các gói hỗ trợ trực tiếp để chuẩn bị hành trang tốt nhất:</a:t>
            </a:r>
            <a:endParaRPr lang="en-US" sz="750" dirty="0"/>
          </a:p>
        </p:txBody>
      </p:sp>
      <p:sp>
        <p:nvSpPr>
          <p:cNvPr id="86" name="Shape 80"/>
          <p:cNvSpPr/>
          <p:nvPr/>
        </p:nvSpPr>
        <p:spPr>
          <a:xfrm>
            <a:off x="3402449" y="12060079"/>
            <a:ext cx="2575441" cy="983456"/>
          </a:xfrm>
          <a:prstGeom prst="roundRect">
            <a:avLst>
              <a:gd name="adj" fmla="val 4238"/>
            </a:avLst>
          </a:prstGeom>
          <a:solidFill>
            <a:srgbClr val="DADBF1"/>
          </a:solidFill>
          <a:ln w="7620">
            <a:solidFill>
              <a:srgbClr val="C0C1D7"/>
            </a:solidFill>
            <a:prstDash val="solid"/>
          </a:ln>
        </p:spPr>
      </p:sp>
      <p:sp>
        <p:nvSpPr>
          <p:cNvPr id="87" name="Shape 81"/>
          <p:cNvSpPr/>
          <p:nvPr/>
        </p:nvSpPr>
        <p:spPr>
          <a:xfrm>
            <a:off x="3509248" y="12166878"/>
            <a:ext cx="297656" cy="297656"/>
          </a:xfrm>
          <a:prstGeom prst="roundRect">
            <a:avLst>
              <a:gd name="adj" fmla="val 30716954"/>
            </a:avLst>
          </a:prstGeom>
          <a:solidFill>
            <a:srgbClr val="4950BC"/>
          </a:solidFill>
          <a:ln/>
        </p:spPr>
      </p:sp>
      <p:pic>
        <p:nvPicPr>
          <p:cNvPr id="88" name="Image 4"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1044" y="12248674"/>
            <a:ext cx="133945" cy="133945"/>
          </a:xfrm>
          <a:prstGeom prst="rect">
            <a:avLst/>
          </a:prstGeom>
        </p:spPr>
      </p:pic>
      <p:sp>
        <p:nvSpPr>
          <p:cNvPr id="89" name="Text 82"/>
          <p:cNvSpPr/>
          <p:nvPr/>
        </p:nvSpPr>
        <p:spPr>
          <a:xfrm>
            <a:off x="3509248" y="12514064"/>
            <a:ext cx="1240393"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Tặng vé máy bay</a:t>
            </a:r>
            <a:endParaRPr lang="en-US" sz="950" dirty="0"/>
          </a:p>
        </p:txBody>
      </p:sp>
      <p:sp>
        <p:nvSpPr>
          <p:cNvPr id="90" name="Text 83"/>
          <p:cNvSpPr/>
          <p:nvPr/>
        </p:nvSpPr>
        <p:spPr>
          <a:xfrm>
            <a:off x="3509248" y="12698849"/>
            <a:ext cx="2361843"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Trị giá 15.000.000 VNĐ.</a:t>
            </a:r>
            <a:endParaRPr lang="en-US" sz="750" dirty="0"/>
          </a:p>
        </p:txBody>
      </p:sp>
      <p:sp>
        <p:nvSpPr>
          <p:cNvPr id="91" name="Shape 84"/>
          <p:cNvSpPr/>
          <p:nvPr/>
        </p:nvSpPr>
        <p:spPr>
          <a:xfrm>
            <a:off x="6027420" y="12060079"/>
            <a:ext cx="2575441" cy="983456"/>
          </a:xfrm>
          <a:prstGeom prst="roundRect">
            <a:avLst>
              <a:gd name="adj" fmla="val 4238"/>
            </a:avLst>
          </a:prstGeom>
          <a:solidFill>
            <a:srgbClr val="DADBF1"/>
          </a:solidFill>
          <a:ln w="7620">
            <a:solidFill>
              <a:srgbClr val="C0C1D7"/>
            </a:solidFill>
            <a:prstDash val="solid"/>
          </a:ln>
        </p:spPr>
      </p:sp>
      <p:sp>
        <p:nvSpPr>
          <p:cNvPr id="92" name="Shape 85"/>
          <p:cNvSpPr/>
          <p:nvPr/>
        </p:nvSpPr>
        <p:spPr>
          <a:xfrm>
            <a:off x="6134219" y="12166878"/>
            <a:ext cx="297656" cy="297656"/>
          </a:xfrm>
          <a:prstGeom prst="roundRect">
            <a:avLst>
              <a:gd name="adj" fmla="val 30716954"/>
            </a:avLst>
          </a:prstGeom>
          <a:solidFill>
            <a:srgbClr val="4950BC"/>
          </a:solidFill>
          <a:ln/>
        </p:spPr>
      </p:sp>
      <p:pic>
        <p:nvPicPr>
          <p:cNvPr id="93" name="Image 5"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6015" y="12248674"/>
            <a:ext cx="133945" cy="133945"/>
          </a:xfrm>
          <a:prstGeom prst="rect">
            <a:avLst/>
          </a:prstGeom>
        </p:spPr>
      </p:pic>
      <p:sp>
        <p:nvSpPr>
          <p:cNvPr id="94" name="Text 86"/>
          <p:cNvSpPr/>
          <p:nvPr/>
        </p:nvSpPr>
        <p:spPr>
          <a:xfrm>
            <a:off x="6134219" y="12514064"/>
            <a:ext cx="2326481"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Tặng 05 tháng ở Ký túc xá tại Việt Nam</a:t>
            </a:r>
            <a:endParaRPr lang="en-US" sz="950" dirty="0"/>
          </a:p>
        </p:txBody>
      </p:sp>
      <p:sp>
        <p:nvSpPr>
          <p:cNvPr id="95" name="Text 87"/>
          <p:cNvSpPr/>
          <p:nvPr/>
        </p:nvSpPr>
        <p:spPr>
          <a:xfrm>
            <a:off x="6134219" y="12698849"/>
            <a:ext cx="2361843"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Trị giá 6.000.000 VNĐ. </a:t>
            </a:r>
            <a:pPr algn="l" indent="0" marL="0">
              <a:lnSpc>
                <a:spcPts val="900"/>
              </a:lnSpc>
              <a:buNone/>
            </a:pPr>
            <a:r>
              <a:rPr lang="en-US" sz="750" i="1" dirty="0">
                <a:solidFill>
                  <a:srgbClr val="272525"/>
                </a:solidFill>
                <a:latin typeface="Inter" pitchFamily="34" charset="0"/>
                <a:ea typeface="Inter" pitchFamily="34" charset="-122"/>
                <a:cs typeface="Inter" pitchFamily="34" charset="-120"/>
              </a:rPr>
              <a:t>(Học viên chỉ cần tự túc tiền ăn và tiền điện sinh hoạt).</a:t>
            </a:r>
            <a:endParaRPr lang="en-US" sz="750" dirty="0"/>
          </a:p>
        </p:txBody>
      </p:sp>
      <p:sp>
        <p:nvSpPr>
          <p:cNvPr id="96" name="Shape 88"/>
          <p:cNvSpPr/>
          <p:nvPr/>
        </p:nvSpPr>
        <p:spPr>
          <a:xfrm>
            <a:off x="8652391" y="12060079"/>
            <a:ext cx="2575560" cy="983456"/>
          </a:xfrm>
          <a:prstGeom prst="roundRect">
            <a:avLst>
              <a:gd name="adj" fmla="val 4238"/>
            </a:avLst>
          </a:prstGeom>
          <a:solidFill>
            <a:srgbClr val="DADBF1"/>
          </a:solidFill>
          <a:ln w="7620">
            <a:solidFill>
              <a:srgbClr val="C0C1D7"/>
            </a:solidFill>
            <a:prstDash val="solid"/>
          </a:ln>
        </p:spPr>
      </p:sp>
      <p:sp>
        <p:nvSpPr>
          <p:cNvPr id="97" name="Shape 89"/>
          <p:cNvSpPr/>
          <p:nvPr/>
        </p:nvSpPr>
        <p:spPr>
          <a:xfrm>
            <a:off x="8759190" y="12166878"/>
            <a:ext cx="297656" cy="297656"/>
          </a:xfrm>
          <a:prstGeom prst="roundRect">
            <a:avLst>
              <a:gd name="adj" fmla="val 30716954"/>
            </a:avLst>
          </a:prstGeom>
          <a:solidFill>
            <a:srgbClr val="4950BC"/>
          </a:solidFill>
          <a:ln/>
        </p:spPr>
      </p:sp>
      <p:pic>
        <p:nvPicPr>
          <p:cNvPr id="98" name="Image 6"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40986" y="12248674"/>
            <a:ext cx="133945" cy="133945"/>
          </a:xfrm>
          <a:prstGeom prst="rect">
            <a:avLst/>
          </a:prstGeom>
        </p:spPr>
      </p:pic>
      <p:sp>
        <p:nvSpPr>
          <p:cNvPr id="99" name="Text 90"/>
          <p:cNvSpPr/>
          <p:nvPr/>
        </p:nvSpPr>
        <p:spPr>
          <a:xfrm>
            <a:off x="8759190" y="12514064"/>
            <a:ext cx="1692235"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Giảm ngay 10.000.000 VNĐ</a:t>
            </a:r>
            <a:endParaRPr lang="en-US" sz="950" dirty="0"/>
          </a:p>
        </p:txBody>
      </p:sp>
      <p:sp>
        <p:nvSpPr>
          <p:cNvPr id="100" name="Text 91"/>
          <p:cNvSpPr/>
          <p:nvPr/>
        </p:nvSpPr>
        <p:spPr>
          <a:xfrm>
            <a:off x="8759190" y="12698849"/>
            <a:ext cx="2361962"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Áp dụng cho khách hàng đăng ký và nộp phí trong tháng.</a:t>
            </a:r>
            <a:endParaRPr lang="en-US" sz="750" dirty="0"/>
          </a:p>
        </p:txBody>
      </p:sp>
      <p:sp>
        <p:nvSpPr>
          <p:cNvPr id="101" name="Shape 92"/>
          <p:cNvSpPr/>
          <p:nvPr/>
        </p:nvSpPr>
        <p:spPr>
          <a:xfrm>
            <a:off x="3402449" y="13093065"/>
            <a:ext cx="3887986" cy="864513"/>
          </a:xfrm>
          <a:prstGeom prst="roundRect">
            <a:avLst>
              <a:gd name="adj" fmla="val 4821"/>
            </a:avLst>
          </a:prstGeom>
          <a:solidFill>
            <a:srgbClr val="DADBF1"/>
          </a:solidFill>
          <a:ln w="7620">
            <a:solidFill>
              <a:srgbClr val="C0C1D7"/>
            </a:solidFill>
            <a:prstDash val="solid"/>
          </a:ln>
        </p:spPr>
      </p:sp>
      <p:sp>
        <p:nvSpPr>
          <p:cNvPr id="102" name="Shape 93"/>
          <p:cNvSpPr/>
          <p:nvPr/>
        </p:nvSpPr>
        <p:spPr>
          <a:xfrm>
            <a:off x="3509248" y="13199864"/>
            <a:ext cx="297656" cy="297656"/>
          </a:xfrm>
          <a:prstGeom prst="roundRect">
            <a:avLst>
              <a:gd name="adj" fmla="val 30716954"/>
            </a:avLst>
          </a:prstGeom>
          <a:solidFill>
            <a:srgbClr val="4950BC"/>
          </a:solidFill>
          <a:ln/>
        </p:spPr>
      </p:sp>
      <p:pic>
        <p:nvPicPr>
          <p:cNvPr id="103" name="Image 7"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91044" y="13281660"/>
            <a:ext cx="133945" cy="133945"/>
          </a:xfrm>
          <a:prstGeom prst="rect">
            <a:avLst/>
          </a:prstGeom>
        </p:spPr>
      </p:pic>
      <p:sp>
        <p:nvSpPr>
          <p:cNvPr id="104" name="Text 94"/>
          <p:cNvSpPr/>
          <p:nvPr/>
        </p:nvSpPr>
        <p:spPr>
          <a:xfrm>
            <a:off x="3509248" y="13547050"/>
            <a:ext cx="1997035"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Tặng khoá học kỹ năng trước bay</a:t>
            </a:r>
            <a:endParaRPr lang="en-US" sz="950" dirty="0"/>
          </a:p>
        </p:txBody>
      </p:sp>
      <p:sp>
        <p:nvSpPr>
          <p:cNvPr id="105" name="Text 95"/>
          <p:cNvSpPr/>
          <p:nvPr/>
        </p:nvSpPr>
        <p:spPr>
          <a:xfrm>
            <a:off x="3509248" y="13731835"/>
            <a:ext cx="3674388" cy="118943"/>
          </a:xfrm>
          <a:prstGeom prst="rect">
            <a:avLst/>
          </a:prstGeom>
          <a:noFill/>
          <a:ln/>
        </p:spPr>
        <p:txBody>
          <a:bodyPr wrap="none" lIns="0" tIns="0" rIns="0" bIns="0" rtlCol="0" anchor="t"/>
          <a:lstStyle/>
          <a:p>
            <a:pPr algn="l" indent="0" marL="0">
              <a:lnSpc>
                <a:spcPts val="900"/>
              </a:lnSpc>
              <a:buNone/>
            </a:pPr>
            <a:endParaRPr lang="en-US" sz="750" dirty="0"/>
          </a:p>
        </p:txBody>
      </p:sp>
      <p:sp>
        <p:nvSpPr>
          <p:cNvPr id="106" name="Shape 96"/>
          <p:cNvSpPr/>
          <p:nvPr/>
        </p:nvSpPr>
        <p:spPr>
          <a:xfrm>
            <a:off x="7339965" y="13093065"/>
            <a:ext cx="3887986" cy="864513"/>
          </a:xfrm>
          <a:prstGeom prst="roundRect">
            <a:avLst>
              <a:gd name="adj" fmla="val 4821"/>
            </a:avLst>
          </a:prstGeom>
          <a:solidFill>
            <a:srgbClr val="DADBF1"/>
          </a:solidFill>
          <a:ln w="7620">
            <a:solidFill>
              <a:srgbClr val="C0C1D7"/>
            </a:solidFill>
            <a:prstDash val="solid"/>
          </a:ln>
        </p:spPr>
      </p:sp>
      <p:sp>
        <p:nvSpPr>
          <p:cNvPr id="107" name="Shape 97"/>
          <p:cNvSpPr/>
          <p:nvPr/>
        </p:nvSpPr>
        <p:spPr>
          <a:xfrm>
            <a:off x="7446764" y="13199864"/>
            <a:ext cx="297656" cy="297656"/>
          </a:xfrm>
          <a:prstGeom prst="roundRect">
            <a:avLst>
              <a:gd name="adj" fmla="val 30716954"/>
            </a:avLst>
          </a:prstGeom>
          <a:solidFill>
            <a:srgbClr val="4950BC"/>
          </a:solidFill>
          <a:ln/>
        </p:spPr>
      </p:sp>
      <p:pic>
        <p:nvPicPr>
          <p:cNvPr id="108" name="Image 8" descr="preencoded.png">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28560" y="13281660"/>
            <a:ext cx="133945" cy="133945"/>
          </a:xfrm>
          <a:prstGeom prst="rect">
            <a:avLst/>
          </a:prstGeom>
        </p:spPr>
      </p:pic>
      <p:sp>
        <p:nvSpPr>
          <p:cNvPr id="109" name="Text 98"/>
          <p:cNvSpPr/>
          <p:nvPr/>
        </p:nvSpPr>
        <p:spPr>
          <a:xfrm>
            <a:off x="7446764" y="13547050"/>
            <a:ext cx="1834634"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Tặng bảo hiểm năm đầu tại Mỹ</a:t>
            </a:r>
            <a:endParaRPr lang="en-US" sz="950" dirty="0"/>
          </a:p>
        </p:txBody>
      </p:sp>
      <p:sp>
        <p:nvSpPr>
          <p:cNvPr id="110" name="Text 99"/>
          <p:cNvSpPr/>
          <p:nvPr/>
        </p:nvSpPr>
        <p:spPr>
          <a:xfrm>
            <a:off x="7446764" y="13731835"/>
            <a:ext cx="3674388"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Giá trị theo tại thời điểm mua.</a:t>
            </a:r>
            <a:endParaRPr lang="en-US" sz="750" dirty="0"/>
          </a:p>
        </p:txBody>
      </p:sp>
      <p:sp>
        <p:nvSpPr>
          <p:cNvPr id="111" name="Shape 100"/>
          <p:cNvSpPr/>
          <p:nvPr/>
        </p:nvSpPr>
        <p:spPr>
          <a:xfrm>
            <a:off x="3402449" y="14013299"/>
            <a:ext cx="7825502" cy="292418"/>
          </a:xfrm>
          <a:prstGeom prst="roundRect">
            <a:avLst>
              <a:gd name="adj" fmla="val 14253"/>
            </a:avLst>
          </a:prstGeom>
          <a:solidFill>
            <a:srgbClr val="AEE4BD"/>
          </a:solidFill>
          <a:ln/>
        </p:spPr>
      </p:sp>
      <p:pic>
        <p:nvPicPr>
          <p:cNvPr id="112" name="Image 9" descr="preencoded.png">    </p:cNvPr>
          <p:cNvPicPr>
            <a:picLocks noChangeAspect="1"/>
          </p:cNvPicPr>
          <p:nvPr/>
        </p:nvPicPr>
        <p:blipFill>
          <a:blip r:embed="rId15"/>
          <a:stretch>
            <a:fillRect/>
          </a:stretch>
        </p:blipFill>
        <p:spPr>
          <a:xfrm>
            <a:off x="3501628" y="14141887"/>
            <a:ext cx="123944" cy="99179"/>
          </a:xfrm>
          <a:prstGeom prst="rect">
            <a:avLst/>
          </a:prstGeom>
        </p:spPr>
      </p:pic>
      <p:sp>
        <p:nvSpPr>
          <p:cNvPr id="113" name="Text 101"/>
          <p:cNvSpPr/>
          <p:nvPr/>
        </p:nvSpPr>
        <p:spPr>
          <a:xfrm>
            <a:off x="3724751" y="14087594"/>
            <a:ext cx="7404021" cy="118943"/>
          </a:xfrm>
          <a:prstGeom prst="rect">
            <a:avLst/>
          </a:prstGeom>
          <a:noFill/>
          <a:ln/>
        </p:spPr>
        <p:txBody>
          <a:bodyPr wrap="none" lIns="0" tIns="0" rIns="0" bIns="0" rtlCol="0" anchor="t"/>
          <a:lstStyle/>
          <a:p>
            <a:pPr algn="l" indent="0" marL="0">
              <a:lnSpc>
                <a:spcPts val="900"/>
              </a:lnSpc>
              <a:buNone/>
            </a:pPr>
            <a:r>
              <a:rPr lang="en-US" sz="750" i="1" dirty="0">
                <a:solidFill>
                  <a:srgbClr val="000000"/>
                </a:solidFill>
                <a:latin typeface="Inter" pitchFamily="34" charset="0"/>
                <a:ea typeface="Inter" pitchFamily="34" charset="-122"/>
                <a:cs typeface="Inter" pitchFamily="34" charset="-120"/>
              </a:rPr>
              <a:t>Lưu ý: Các ưu đãi hiện vật và dịch vụ không có giá trị quy đổi thành tiền mặt. Biểu phí áp dụng chung trên toàn quốc.</a:t>
            </a:r>
            <a:endParaRPr lang="en-US" sz="750" dirty="0"/>
          </a:p>
        </p:txBody>
      </p:sp>
      <p:sp>
        <p:nvSpPr>
          <p:cNvPr id="114" name="Text 102"/>
          <p:cNvSpPr/>
          <p:nvPr/>
        </p:nvSpPr>
        <p:spPr>
          <a:xfrm>
            <a:off x="3402449" y="14380131"/>
            <a:ext cx="1964174" cy="193596"/>
          </a:xfrm>
          <a:prstGeom prst="rect">
            <a:avLst/>
          </a:prstGeom>
          <a:noFill/>
          <a:ln/>
        </p:spPr>
        <p:txBody>
          <a:bodyPr wrap="none" lIns="0" tIns="0" rIns="0" bIns="0" rtlCol="0" anchor="t"/>
          <a:lstStyle/>
          <a:p>
            <a:pPr algn="l" indent="0" marL="0">
              <a:lnSpc>
                <a:spcPts val="1450"/>
              </a:lnSpc>
              <a:buNone/>
            </a:pPr>
            <a:r>
              <a:rPr lang="en-US" sz="1150" b="1" dirty="0">
                <a:solidFill>
                  <a:srgbClr val="000000"/>
                </a:solidFill>
                <a:latin typeface="Inter Bold" pitchFamily="34" charset="0"/>
                <a:ea typeface="Inter Bold" pitchFamily="34" charset="-122"/>
                <a:cs typeface="Inter Bold" pitchFamily="34" charset="-120"/>
              </a:rPr>
              <a:t>❤️</a:t>
            </a:r>
            <a:pPr algn="l" indent="0" marL="0">
              <a:lnSpc>
                <a:spcPts val="1450"/>
              </a:lnSpc>
              <a:buNone/>
            </a:pPr>
            <a:r>
              <a:rPr lang="en-US" sz="1150" b="1" dirty="0">
                <a:solidFill>
                  <a:srgbClr val="000000"/>
                </a:solidFill>
                <a:latin typeface="Inter Bold" pitchFamily="34" charset="0"/>
                <a:ea typeface="Inter Bold" pitchFamily="34" charset="-122"/>
                <a:cs typeface="Inter Bold" pitchFamily="34" charset="-120"/>
              </a:rPr>
              <a:t>️ </a:t>
            </a:r>
            <a:pPr algn="l" indent="0" marL="0">
              <a:lnSpc>
                <a:spcPts val="1450"/>
              </a:lnSpc>
              <a:buNone/>
            </a:pPr>
            <a:r>
              <a:rPr lang="en-US" sz="1150" b="1" dirty="0">
                <a:solidFill>
                  <a:srgbClr val="F44444"/>
                </a:solidFill>
                <a:latin typeface="Inter Bold" pitchFamily="34" charset="0"/>
                <a:ea typeface="Inter Bold" pitchFamily="34" charset="-122"/>
                <a:cs typeface="Inter Bold" pitchFamily="34" charset="-120"/>
              </a:rPr>
              <a:t>Quyền Lợi Của Học Viên</a:t>
            </a:r>
            <a:endParaRPr lang="en-US" sz="1150" dirty="0"/>
          </a:p>
        </p:txBody>
      </p:sp>
      <p:sp>
        <p:nvSpPr>
          <p:cNvPr id="115" name="Shape 103"/>
          <p:cNvSpPr/>
          <p:nvPr/>
        </p:nvSpPr>
        <p:spPr>
          <a:xfrm>
            <a:off x="3402449" y="14648140"/>
            <a:ext cx="2575441" cy="523637"/>
          </a:xfrm>
          <a:prstGeom prst="roundRect">
            <a:avLst>
              <a:gd name="adj" fmla="val 45484"/>
            </a:avLst>
          </a:prstGeom>
          <a:solidFill>
            <a:srgbClr val="4950BC"/>
          </a:solidFill>
          <a:ln w="7620">
            <a:solidFill>
              <a:srgbClr val="6269D5"/>
            </a:solidFill>
            <a:prstDash val="solid"/>
          </a:ln>
        </p:spPr>
      </p:sp>
      <p:sp>
        <p:nvSpPr>
          <p:cNvPr id="116" name="Text 104"/>
          <p:cNvSpPr/>
          <p:nvPr/>
        </p:nvSpPr>
        <p:spPr>
          <a:xfrm>
            <a:off x="3509248" y="14754939"/>
            <a:ext cx="2361843" cy="310039"/>
          </a:xfrm>
          <a:prstGeom prst="rect">
            <a:avLst/>
          </a:prstGeom>
          <a:noFill/>
          <a:ln/>
        </p:spPr>
        <p:txBody>
          <a:bodyPr wrap="square" lIns="0" tIns="0" rIns="0" bIns="0" rtlCol="0" anchor="t"/>
          <a:lstStyle/>
          <a:p>
            <a:pPr algn="ctr" indent="0" marL="0">
              <a:lnSpc>
                <a:spcPts val="1200"/>
              </a:lnSpc>
              <a:buNone/>
            </a:pPr>
            <a:r>
              <a:rPr lang="en-US" sz="950" b="1" dirty="0">
                <a:solidFill>
                  <a:srgbClr val="FFFFFF"/>
                </a:solidFill>
                <a:latin typeface="Inter Bold" pitchFamily="34" charset="0"/>
                <a:ea typeface="Inter Bold" pitchFamily="34" charset="-122"/>
                <a:cs typeface="Inter Bold" pitchFamily="34" charset="-120"/>
              </a:rPr>
              <a:t>Được đào tạo tạo bài bản về ngoại ngữ và kỹ năng học tập Quốc tế</a:t>
            </a:r>
            <a:endParaRPr lang="en-US" sz="950" dirty="0"/>
          </a:p>
        </p:txBody>
      </p:sp>
      <p:sp>
        <p:nvSpPr>
          <p:cNvPr id="117" name="Shape 105"/>
          <p:cNvSpPr/>
          <p:nvPr/>
        </p:nvSpPr>
        <p:spPr>
          <a:xfrm>
            <a:off x="6027420" y="14648140"/>
            <a:ext cx="2575441" cy="523637"/>
          </a:xfrm>
          <a:prstGeom prst="roundRect">
            <a:avLst>
              <a:gd name="adj" fmla="val 45484"/>
            </a:avLst>
          </a:prstGeom>
          <a:solidFill>
            <a:srgbClr val="4950BC"/>
          </a:solidFill>
          <a:ln w="7620">
            <a:solidFill>
              <a:srgbClr val="6269D5"/>
            </a:solidFill>
            <a:prstDash val="solid"/>
          </a:ln>
        </p:spPr>
      </p:sp>
      <p:sp>
        <p:nvSpPr>
          <p:cNvPr id="118" name="Text 106"/>
          <p:cNvSpPr/>
          <p:nvPr/>
        </p:nvSpPr>
        <p:spPr>
          <a:xfrm>
            <a:off x="6134219" y="14754939"/>
            <a:ext cx="2361843" cy="310039"/>
          </a:xfrm>
          <a:prstGeom prst="rect">
            <a:avLst/>
          </a:prstGeom>
          <a:noFill/>
          <a:ln/>
        </p:spPr>
        <p:txBody>
          <a:bodyPr wrap="square" lIns="0" tIns="0" rIns="0" bIns="0" rtlCol="0" anchor="t"/>
          <a:lstStyle/>
          <a:p>
            <a:pPr algn="ctr" indent="0" marL="0">
              <a:lnSpc>
                <a:spcPts val="1200"/>
              </a:lnSpc>
              <a:buNone/>
            </a:pPr>
            <a:r>
              <a:rPr lang="en-US" sz="950" b="1" dirty="0">
                <a:solidFill>
                  <a:srgbClr val="FFFFFF"/>
                </a:solidFill>
                <a:latin typeface="Inter Bold" pitchFamily="34" charset="0"/>
                <a:ea typeface="Inter Bold" pitchFamily="34" charset="-122"/>
                <a:cs typeface="Inter Bold" pitchFamily="34" charset="-120"/>
              </a:rPr>
              <a:t>Được hỗ trợ hồ sơ du học trọn gói từ A-Z</a:t>
            </a:r>
            <a:endParaRPr lang="en-US" sz="950" dirty="0"/>
          </a:p>
        </p:txBody>
      </p:sp>
      <p:sp>
        <p:nvSpPr>
          <p:cNvPr id="119" name="Shape 107"/>
          <p:cNvSpPr/>
          <p:nvPr/>
        </p:nvSpPr>
        <p:spPr>
          <a:xfrm>
            <a:off x="8652391" y="14648140"/>
            <a:ext cx="2575560" cy="523637"/>
          </a:xfrm>
          <a:prstGeom prst="roundRect">
            <a:avLst>
              <a:gd name="adj" fmla="val 45484"/>
            </a:avLst>
          </a:prstGeom>
          <a:solidFill>
            <a:srgbClr val="4950BC"/>
          </a:solidFill>
          <a:ln w="7620">
            <a:solidFill>
              <a:srgbClr val="6269D5"/>
            </a:solidFill>
            <a:prstDash val="solid"/>
          </a:ln>
        </p:spPr>
      </p:sp>
      <p:sp>
        <p:nvSpPr>
          <p:cNvPr id="120" name="Text 108"/>
          <p:cNvSpPr/>
          <p:nvPr/>
        </p:nvSpPr>
        <p:spPr>
          <a:xfrm>
            <a:off x="8759190" y="14754939"/>
            <a:ext cx="2361962" cy="310039"/>
          </a:xfrm>
          <a:prstGeom prst="rect">
            <a:avLst/>
          </a:prstGeom>
          <a:noFill/>
          <a:ln/>
        </p:spPr>
        <p:txBody>
          <a:bodyPr wrap="square" lIns="0" tIns="0" rIns="0" bIns="0" rtlCol="0" anchor="t"/>
          <a:lstStyle/>
          <a:p>
            <a:pPr algn="ctr" indent="0" marL="0">
              <a:lnSpc>
                <a:spcPts val="1200"/>
              </a:lnSpc>
              <a:buNone/>
            </a:pPr>
            <a:r>
              <a:rPr lang="en-US" sz="950" b="1" dirty="0">
                <a:solidFill>
                  <a:srgbClr val="FFFFFF"/>
                </a:solidFill>
                <a:latin typeface="Inter Bold" pitchFamily="34" charset="0"/>
                <a:ea typeface="Inter Bold" pitchFamily="34" charset="-122"/>
                <a:cs typeface="Inter Bold" pitchFamily="34" charset="-120"/>
              </a:rPr>
              <a:t>Được định hướng ngành học và tường học phù hợp với năng lực.</a:t>
            </a:r>
            <a:endParaRPr lang="en-US" sz="950" dirty="0"/>
          </a:p>
        </p:txBody>
      </p:sp>
      <p:sp>
        <p:nvSpPr>
          <p:cNvPr id="121" name="Shape 109"/>
          <p:cNvSpPr/>
          <p:nvPr/>
        </p:nvSpPr>
        <p:spPr>
          <a:xfrm>
            <a:off x="3402449" y="15221307"/>
            <a:ext cx="7825502" cy="368618"/>
          </a:xfrm>
          <a:prstGeom prst="roundRect">
            <a:avLst>
              <a:gd name="adj" fmla="val 64611"/>
            </a:avLst>
          </a:prstGeom>
          <a:solidFill>
            <a:srgbClr val="4950BC"/>
          </a:solidFill>
          <a:ln w="7620">
            <a:solidFill>
              <a:srgbClr val="6269D5"/>
            </a:solidFill>
            <a:prstDash val="solid"/>
          </a:ln>
        </p:spPr>
      </p:sp>
      <p:sp>
        <p:nvSpPr>
          <p:cNvPr id="122" name="Text 110"/>
          <p:cNvSpPr/>
          <p:nvPr/>
        </p:nvSpPr>
        <p:spPr>
          <a:xfrm>
            <a:off x="5028367" y="15328106"/>
            <a:ext cx="4573667" cy="155019"/>
          </a:xfrm>
          <a:prstGeom prst="rect">
            <a:avLst/>
          </a:prstGeom>
          <a:noFill/>
          <a:ln/>
        </p:spPr>
        <p:txBody>
          <a:bodyPr wrap="none" lIns="0" tIns="0" rIns="0" bIns="0" rtlCol="0" anchor="t"/>
          <a:lstStyle/>
          <a:p>
            <a:pPr algn="ctr" indent="0" marL="0">
              <a:lnSpc>
                <a:spcPts val="1200"/>
              </a:lnSpc>
              <a:buNone/>
            </a:pPr>
            <a:r>
              <a:rPr lang="en-US" sz="950" b="1" dirty="0">
                <a:solidFill>
                  <a:srgbClr val="FFFFFF"/>
                </a:solidFill>
                <a:latin typeface="Inter Bold" pitchFamily="34" charset="0"/>
                <a:ea typeface="Inter Bold" pitchFamily="34" charset="-122"/>
                <a:cs typeface="Inter Bold" pitchFamily="34" charset="-120"/>
              </a:rPr>
              <a:t>Được hỗ trợ trong quá trình chuẩn bị trước khi xuất cảnh nhập học tại Hoa kỳ</a:t>
            </a:r>
            <a:endParaRPr lang="en-US" sz="950" dirty="0"/>
          </a:p>
        </p:txBody>
      </p:sp>
      <p:sp>
        <p:nvSpPr>
          <p:cNvPr id="123" name="Text 111"/>
          <p:cNvSpPr/>
          <p:nvPr/>
        </p:nvSpPr>
        <p:spPr>
          <a:xfrm>
            <a:off x="3402449" y="15645646"/>
            <a:ext cx="7825502" cy="118943"/>
          </a:xfrm>
          <a:prstGeom prst="rect">
            <a:avLst/>
          </a:prstGeom>
          <a:noFill/>
          <a:ln/>
        </p:spPr>
        <p:txBody>
          <a:bodyPr wrap="none" lIns="0" tIns="0" rIns="0" bIns="0" rtlCol="0" anchor="t"/>
          <a:lstStyle/>
          <a:p>
            <a:pPr algn="l" indent="0" marL="0">
              <a:lnSpc>
                <a:spcPts val="900"/>
              </a:lnSpc>
              <a:buNone/>
            </a:pPr>
            <a:endParaRPr lang="en-US" sz="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4897874" y="272891"/>
            <a:ext cx="4834533" cy="310158"/>
          </a:xfrm>
          <a:prstGeom prst="rect">
            <a:avLst/>
          </a:prstGeom>
          <a:noFill/>
          <a:ln/>
        </p:spPr>
        <p:txBody>
          <a:bodyPr wrap="none" lIns="0" tIns="0" rIns="0" bIns="0" rtlCol="0" anchor="t"/>
          <a:lstStyle/>
          <a:p>
            <a:pPr algn="ctr" indent="0" marL="0">
              <a:lnSpc>
                <a:spcPts val="2400"/>
              </a:lnSpc>
              <a:buNone/>
            </a:pPr>
            <a:r>
              <a:rPr lang="en-US" sz="1950" b="1" dirty="0">
                <a:solidFill>
                  <a:srgbClr val="000000"/>
                </a:solidFill>
                <a:latin typeface="Inter Bold" pitchFamily="34" charset="0"/>
                <a:ea typeface="Inter Bold" pitchFamily="34" charset="-122"/>
                <a:cs typeface="Inter Bold" pitchFamily="34" charset="-120"/>
              </a:rPr>
              <a:t>Tại Sao 1000+ Học Viên Tin Tưởng Chọn</a:t>
            </a:r>
            <a:endParaRPr lang="en-US" sz="1950" dirty="0"/>
          </a:p>
        </p:txBody>
      </p:sp>
      <p:sp>
        <p:nvSpPr>
          <p:cNvPr id="3" name="Text 1"/>
          <p:cNvSpPr/>
          <p:nvPr/>
        </p:nvSpPr>
        <p:spPr>
          <a:xfrm>
            <a:off x="5051108" y="602813"/>
            <a:ext cx="4528066" cy="310158"/>
          </a:xfrm>
          <a:prstGeom prst="rect">
            <a:avLst/>
          </a:prstGeom>
          <a:noFill/>
          <a:ln/>
        </p:spPr>
        <p:txBody>
          <a:bodyPr wrap="none" lIns="0" tIns="0" rIns="0" bIns="0" rtlCol="0" anchor="t"/>
          <a:lstStyle/>
          <a:p>
            <a:pPr algn="ctr" indent="0" marL="0">
              <a:lnSpc>
                <a:spcPts val="2400"/>
              </a:lnSpc>
              <a:buNone/>
            </a:pPr>
            <a:r>
              <a:rPr lang="en-US" sz="1950" b="1" dirty="0">
                <a:solidFill>
                  <a:srgbClr val="000000"/>
                </a:solidFill>
                <a:latin typeface="Inter Bold" pitchFamily="34" charset="0"/>
                <a:ea typeface="Inter Bold" pitchFamily="34" charset="-122"/>
                <a:cs typeface="Inter Bold" pitchFamily="34" charset="-120"/>
              </a:rPr>
              <a:t>Du Học Mỹ Với PowerPlus Education?</a:t>
            </a:r>
            <a:endParaRPr lang="en-US" sz="1950" dirty="0"/>
          </a:p>
        </p:txBody>
      </p:sp>
      <p:sp>
        <p:nvSpPr>
          <p:cNvPr id="4" name="Shape 2"/>
          <p:cNvSpPr/>
          <p:nvPr/>
        </p:nvSpPr>
        <p:spPr>
          <a:xfrm>
            <a:off x="3402449" y="1036960"/>
            <a:ext cx="7825502" cy="20003"/>
          </a:xfrm>
          <a:prstGeom prst="rect">
            <a:avLst/>
          </a:prstGeom>
          <a:solidFill>
            <a:srgbClr val="272525">
              <a:alpha val="50000"/>
            </a:srgbClr>
          </a:solidFill>
          <a:ln/>
        </p:spPr>
      </p:sp>
      <p:pic>
        <p:nvPicPr>
          <p:cNvPr id="5" name="Image 0" descr="preencoded.png">    </p:cNvPr>
          <p:cNvPicPr>
            <a:picLocks noChangeAspect="1"/>
          </p:cNvPicPr>
          <p:nvPr/>
        </p:nvPicPr>
        <p:blipFill>
          <a:blip r:embed="rId1"/>
          <a:stretch>
            <a:fillRect/>
          </a:stretch>
        </p:blipFill>
        <p:spPr>
          <a:xfrm>
            <a:off x="3402449" y="1112639"/>
            <a:ext cx="7825502" cy="2018943"/>
          </a:xfrm>
          <a:prstGeom prst="rect">
            <a:avLst/>
          </a:prstGeom>
        </p:spPr>
      </p:pic>
      <p:sp>
        <p:nvSpPr>
          <p:cNvPr id="6" name="Text 3"/>
          <p:cNvSpPr/>
          <p:nvPr/>
        </p:nvSpPr>
        <p:spPr>
          <a:xfrm>
            <a:off x="4490680" y="3205996"/>
            <a:ext cx="5648920" cy="248007"/>
          </a:xfrm>
          <a:prstGeom prst="rect">
            <a:avLst/>
          </a:prstGeom>
          <a:noFill/>
          <a:ln/>
        </p:spPr>
        <p:txBody>
          <a:bodyPr wrap="none" lIns="0" tIns="0" rIns="0" bIns="0" rtlCol="0" anchor="t"/>
          <a:lstStyle/>
          <a:p>
            <a:pPr algn="ctr" indent="0" marL="0">
              <a:lnSpc>
                <a:spcPts val="1950"/>
              </a:lnSpc>
              <a:buNone/>
            </a:pPr>
            <a:r>
              <a:rPr lang="en-US" sz="1550" b="1" dirty="0">
                <a:solidFill>
                  <a:srgbClr val="F44444"/>
                </a:solidFill>
                <a:latin typeface="Inter Bold" pitchFamily="34" charset="0"/>
                <a:ea typeface="Inter Bold" pitchFamily="34" charset="-122"/>
                <a:cs typeface="Inter Bold" pitchFamily="34" charset="-120"/>
              </a:rPr>
              <a:t>Hệ Thống Trụ Sở Đào Tạo Ngôn Ngữ - Văn Hoá &amp; Ký Túc Xá</a:t>
            </a:r>
            <a:endParaRPr lang="en-US" sz="1550" dirty="0"/>
          </a:p>
        </p:txBody>
      </p:sp>
      <p:sp>
        <p:nvSpPr>
          <p:cNvPr id="7" name="Text 4"/>
          <p:cNvSpPr/>
          <p:nvPr/>
        </p:nvSpPr>
        <p:spPr>
          <a:xfrm>
            <a:off x="6073021" y="3473767"/>
            <a:ext cx="2484358" cy="248007"/>
          </a:xfrm>
          <a:prstGeom prst="rect">
            <a:avLst/>
          </a:prstGeom>
          <a:noFill/>
          <a:ln/>
        </p:spPr>
        <p:txBody>
          <a:bodyPr wrap="none" lIns="0" tIns="0" rIns="0" bIns="0" rtlCol="0" anchor="t"/>
          <a:lstStyle/>
          <a:p>
            <a:pPr algn="ctr" indent="0" marL="0">
              <a:lnSpc>
                <a:spcPts val="1950"/>
              </a:lnSpc>
              <a:buNone/>
            </a:pPr>
            <a:r>
              <a:rPr lang="en-US" sz="1550" b="1" dirty="0">
                <a:solidFill>
                  <a:srgbClr val="F44444"/>
                </a:solidFill>
                <a:latin typeface="Inter Bold" pitchFamily="34" charset="0"/>
                <a:ea typeface="Inter Bold" pitchFamily="34" charset="-122"/>
                <a:cs typeface="Inter Bold" pitchFamily="34" charset="-120"/>
              </a:rPr>
              <a:t>Của PowerPlus Education</a:t>
            </a:r>
            <a:endParaRPr lang="en-US" sz="1550" dirty="0"/>
          </a:p>
        </p:txBody>
      </p:sp>
      <p:pic>
        <p:nvPicPr>
          <p:cNvPr id="8" name="Image 1" descr="preencoded.png">    </p:cNvPr>
          <p:cNvPicPr>
            <a:picLocks noChangeAspect="1"/>
          </p:cNvPicPr>
          <p:nvPr/>
        </p:nvPicPr>
        <p:blipFill>
          <a:blip r:embed="rId2"/>
          <a:stretch>
            <a:fillRect/>
          </a:stretch>
        </p:blipFill>
        <p:spPr>
          <a:xfrm>
            <a:off x="3402449" y="3796189"/>
            <a:ext cx="7825502" cy="2034540"/>
          </a:xfrm>
          <a:prstGeom prst="rect">
            <a:avLst/>
          </a:prstGeom>
        </p:spPr>
      </p:pic>
      <p:sp>
        <p:nvSpPr>
          <p:cNvPr id="9" name="Text 5"/>
          <p:cNvSpPr/>
          <p:nvPr/>
        </p:nvSpPr>
        <p:spPr>
          <a:xfrm>
            <a:off x="3402449" y="5886450"/>
            <a:ext cx="7825502"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Để con bước ra biển lớn và tự lập ở một quốc gia xa lạ là một quyết định cần rất nhiều sự cân nhắc của gia đình. PowerPlus Education tự hào là tổ chức tư vấn giáo dục quốc tế uy tín, chuyên nghiệp hóa lộ trình du học đa quốc gia.</a:t>
            </a:r>
            <a:endParaRPr lang="en-US" sz="750" dirty="0"/>
          </a:p>
        </p:txBody>
      </p:sp>
      <p:sp>
        <p:nvSpPr>
          <p:cNvPr id="10" name="Text 6"/>
          <p:cNvSpPr/>
          <p:nvPr/>
        </p:nvSpPr>
        <p:spPr>
          <a:xfrm>
            <a:off x="3402449" y="6180058"/>
            <a:ext cx="7825502"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Chúng tôi không hoạt động theo mô hình áp đặt một "sản phẩm" duy nhất cho mọi người. Đội ngũ chuyên gia của PowerPlus luôn đặt năng lực học thuật, tính cách của học sinh và ngân sách thực tế của gia đình lên bàn cân để thiết kế nên lộ trình riêng biệt nhất.</a:t>
            </a:r>
            <a:endParaRPr lang="en-US" sz="750" dirty="0"/>
          </a:p>
        </p:txBody>
      </p:sp>
      <p:sp>
        <p:nvSpPr>
          <p:cNvPr id="11" name="Text 7"/>
          <p:cNvSpPr/>
          <p:nvPr/>
        </p:nvSpPr>
        <p:spPr>
          <a:xfrm>
            <a:off x="3402449" y="6473666"/>
            <a:ext cx="7825502"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Với hơn 1.000 học viên đang theo học và tỷ lệ hài lòng đạt mức tuyệt đối (100%), sự tin tưởng mà các gia đình dành cho PowerPlus đến từ những năng lực thực chứng:</a:t>
            </a:r>
            <a:endParaRPr lang="en-US" sz="750" dirty="0"/>
          </a:p>
        </p:txBody>
      </p:sp>
      <p:sp>
        <p:nvSpPr>
          <p:cNvPr id="12" name="Shape 8"/>
          <p:cNvSpPr/>
          <p:nvPr/>
        </p:nvSpPr>
        <p:spPr>
          <a:xfrm>
            <a:off x="3402449" y="6648331"/>
            <a:ext cx="3887986" cy="2029063"/>
          </a:xfrm>
          <a:prstGeom prst="roundRect">
            <a:avLst>
              <a:gd name="adj" fmla="val 2054"/>
            </a:avLst>
          </a:prstGeom>
          <a:solidFill>
            <a:srgbClr val="DADBF1"/>
          </a:solidFill>
          <a:ln w="7620">
            <a:solidFill>
              <a:srgbClr val="C0C1D7"/>
            </a:solidFill>
            <a:prstDash val="solid"/>
          </a:ln>
        </p:spPr>
      </p:sp>
      <p:sp>
        <p:nvSpPr>
          <p:cNvPr id="13" name="Shape 9"/>
          <p:cNvSpPr/>
          <p:nvPr/>
        </p:nvSpPr>
        <p:spPr>
          <a:xfrm>
            <a:off x="3509248" y="6755130"/>
            <a:ext cx="297656" cy="297656"/>
          </a:xfrm>
          <a:prstGeom prst="roundRect">
            <a:avLst>
              <a:gd name="adj" fmla="val 30716954"/>
            </a:avLst>
          </a:prstGeom>
          <a:solidFill>
            <a:srgbClr val="4950BC"/>
          </a:solidFill>
          <a:ln/>
        </p:spPr>
      </p:sp>
      <p:pic>
        <p:nvPicPr>
          <p:cNvPr id="14"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1044" y="6836926"/>
            <a:ext cx="133945" cy="133945"/>
          </a:xfrm>
          <a:prstGeom prst="rect">
            <a:avLst/>
          </a:prstGeom>
        </p:spPr>
      </p:pic>
      <p:sp>
        <p:nvSpPr>
          <p:cNvPr id="15" name="Text 10"/>
          <p:cNvSpPr/>
          <p:nvPr/>
        </p:nvSpPr>
        <p:spPr>
          <a:xfrm>
            <a:off x="3509248" y="7102316"/>
            <a:ext cx="2562939"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Hệ thống quy mô &amp; Đào tạo chuyên nghiệp</a:t>
            </a:r>
            <a:endParaRPr lang="en-US" sz="950" dirty="0"/>
          </a:p>
        </p:txBody>
      </p:sp>
      <p:sp>
        <p:nvSpPr>
          <p:cNvPr id="16" name="Text 11"/>
          <p:cNvSpPr/>
          <p:nvPr/>
        </p:nvSpPr>
        <p:spPr>
          <a:xfrm>
            <a:off x="3509248" y="7287101"/>
            <a:ext cx="3674388"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Sở hữu hơn 30 chi nhánh văn phòng trên toàn quốc cùng 3 trung tâm đào tạo ngôn ngữ - văn hóa cốt lõi có tích hợp Ký túc xá khang trang tại 3 miền:</a:t>
            </a:r>
            <a:endParaRPr lang="en-US" sz="750" dirty="0"/>
          </a:p>
        </p:txBody>
      </p:sp>
      <p:sp>
        <p:nvSpPr>
          <p:cNvPr id="17" name="Text 12"/>
          <p:cNvSpPr/>
          <p:nvPr/>
        </p:nvSpPr>
        <p:spPr>
          <a:xfrm>
            <a:off x="3509248" y="7554754"/>
            <a:ext cx="3674388" cy="629245"/>
          </a:xfrm>
          <a:prstGeom prst="rect">
            <a:avLst/>
          </a:prstGeom>
          <a:noFill/>
          <a:ln/>
        </p:spPr>
        <p:txBody>
          <a:bodyPr wrap="square" lIns="0" tIns="0" rIns="0" bIns="0" rtlCol="0" anchor="t"/>
          <a:lstStyle/>
          <a:p>
            <a:pPr algn="l" marL="342900" indent="-342900">
              <a:lnSpc>
                <a:spcPts val="900"/>
              </a:lnSpc>
              <a:buSzPct val="100000"/>
              <a:buChar char="•"/>
            </a:pPr>
            <a:r>
              <a:rPr lang="en-US" sz="750" i="1" dirty="0">
                <a:solidFill>
                  <a:srgbClr val="272525"/>
                </a:solidFill>
                <a:latin typeface="Inter" pitchFamily="34" charset="0"/>
                <a:ea typeface="Inter" pitchFamily="34" charset="-122"/>
                <a:cs typeface="Inter" pitchFamily="34" charset="-120"/>
              </a:rPr>
              <a:t>Tại Hà Nội:</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209 Đông Ngạc, P. Đông Ngạc, Bắc Từ Liêm.</a:t>
            </a:r>
            <a:endParaRPr lang="en-US" sz="750" dirty="0"/>
          </a:p>
          <a:p>
            <a:pPr algn="l" marL="342900" indent="-342900">
              <a:lnSpc>
                <a:spcPts val="900"/>
              </a:lnSpc>
              <a:buSzPct val="100000"/>
              <a:buChar char="•"/>
            </a:pPr>
            <a:r>
              <a:rPr lang="en-US" sz="750" i="1" dirty="0">
                <a:solidFill>
                  <a:srgbClr val="272525"/>
                </a:solidFill>
                <a:latin typeface="Inter" pitchFamily="34" charset="0"/>
                <a:ea typeface="Inter" pitchFamily="34" charset="-122"/>
                <a:cs typeface="Inter" pitchFamily="34" charset="-120"/>
              </a:rPr>
              <a:t>Tại Đà Nẵng:</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143 Nguyễn Lương Bằng, Liên Chiểu (Trường CĐ Kinh tế Kế hoạch Đà Nẵng).</a:t>
            </a:r>
            <a:endParaRPr lang="en-US" sz="750" dirty="0"/>
          </a:p>
          <a:p>
            <a:pPr algn="l" marL="342900" indent="-342900">
              <a:lnSpc>
                <a:spcPts val="900"/>
              </a:lnSpc>
              <a:buSzPct val="100000"/>
              <a:buChar char="•"/>
            </a:pPr>
            <a:r>
              <a:rPr lang="en-US" sz="750" i="1" dirty="0">
                <a:solidFill>
                  <a:srgbClr val="272525"/>
                </a:solidFill>
                <a:latin typeface="Inter" pitchFamily="34" charset="0"/>
                <a:ea typeface="Inter" pitchFamily="34" charset="-122"/>
                <a:cs typeface="Inter" pitchFamily="34" charset="-120"/>
              </a:rPr>
              <a:t>Tại TP.HCM:</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390 Hoàng Văn Thụ, P. Tân Sơn Nhất, Tân Bình (Trường CĐ Lý Tự Trọng).</a:t>
            </a:r>
            <a:endParaRPr lang="en-US" sz="750" dirty="0"/>
          </a:p>
        </p:txBody>
      </p:sp>
      <p:sp>
        <p:nvSpPr>
          <p:cNvPr id="18" name="Text 13"/>
          <p:cNvSpPr/>
          <p:nvPr/>
        </p:nvSpPr>
        <p:spPr>
          <a:xfrm>
            <a:off x="3509248" y="8213765"/>
            <a:ext cx="3674388" cy="356830"/>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Tại đây, các em sẽ được trang bị nền tảng tiếng Anh học thuật, được tiếp xúc với văn hoá và giáo viên Mỹ tại chính trường các em sẽ chuyển tiếp đến học tại Mỹ trước khi xuất cảnh, triệt tiêu hoàn toàn rủi ro "sốc văn hóa".</a:t>
            </a:r>
            <a:endParaRPr lang="en-US" sz="750" dirty="0"/>
          </a:p>
        </p:txBody>
      </p:sp>
      <p:sp>
        <p:nvSpPr>
          <p:cNvPr id="19" name="Shape 14"/>
          <p:cNvSpPr/>
          <p:nvPr/>
        </p:nvSpPr>
        <p:spPr>
          <a:xfrm>
            <a:off x="7339965" y="6648331"/>
            <a:ext cx="3887986" cy="2029063"/>
          </a:xfrm>
          <a:prstGeom prst="roundRect">
            <a:avLst>
              <a:gd name="adj" fmla="val 2054"/>
            </a:avLst>
          </a:prstGeom>
          <a:solidFill>
            <a:srgbClr val="DADBF1"/>
          </a:solidFill>
          <a:ln w="7620">
            <a:solidFill>
              <a:srgbClr val="C0C1D7"/>
            </a:solidFill>
            <a:prstDash val="solid"/>
          </a:ln>
        </p:spPr>
      </p:sp>
      <p:sp>
        <p:nvSpPr>
          <p:cNvPr id="20" name="Shape 15"/>
          <p:cNvSpPr/>
          <p:nvPr/>
        </p:nvSpPr>
        <p:spPr>
          <a:xfrm>
            <a:off x="7446764" y="6755130"/>
            <a:ext cx="297656" cy="297656"/>
          </a:xfrm>
          <a:prstGeom prst="roundRect">
            <a:avLst>
              <a:gd name="adj" fmla="val 30716954"/>
            </a:avLst>
          </a:prstGeom>
          <a:solidFill>
            <a:srgbClr val="4950BC"/>
          </a:solidFill>
          <a:ln/>
        </p:spPr>
      </p:sp>
      <p:pic>
        <p:nvPicPr>
          <p:cNvPr id="21"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28560" y="6836926"/>
            <a:ext cx="133945" cy="133945"/>
          </a:xfrm>
          <a:prstGeom prst="rect">
            <a:avLst/>
          </a:prstGeom>
        </p:spPr>
      </p:pic>
      <p:sp>
        <p:nvSpPr>
          <p:cNvPr id="22" name="Text 16"/>
          <p:cNvSpPr/>
          <p:nvPr/>
        </p:nvSpPr>
        <p:spPr>
          <a:xfrm>
            <a:off x="7446764" y="7102316"/>
            <a:ext cx="2168128"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Tỷ lệ đậu Visa xuất sắc lên đến 98%</a:t>
            </a:r>
            <a:endParaRPr lang="en-US" sz="950" dirty="0"/>
          </a:p>
        </p:txBody>
      </p:sp>
      <p:sp>
        <p:nvSpPr>
          <p:cNvPr id="23" name="Text 17"/>
          <p:cNvSpPr/>
          <p:nvPr/>
        </p:nvSpPr>
        <p:spPr>
          <a:xfrm>
            <a:off x="7446764" y="7287101"/>
            <a:ext cx="3674388"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Xin Visa Mỹ luôn là một "nỗi ám ảnh" với nhiều gia đình, nhưng với lộ trình PowerPlus Global Pathway, hồ sơ của các con trở nên cực kỳ thuyết phục.</a:t>
            </a:r>
            <a:endParaRPr lang="en-US" sz="750" dirty="0"/>
          </a:p>
        </p:txBody>
      </p:sp>
      <p:sp>
        <p:nvSpPr>
          <p:cNvPr id="24" name="Text 18"/>
          <p:cNvSpPr/>
          <p:nvPr/>
        </p:nvSpPr>
        <p:spPr>
          <a:xfrm>
            <a:off x="7446764" y="7554754"/>
            <a:ext cx="3674388" cy="475774"/>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Việc học 5 tháng nền tảng Đại học Mỹ với tín chỉ chính quy ngay tại Việt Nam chính là minh chứng đắt giá nhất với Lãnh sự quán về thái độ học tập nghiêm túc. Đồng thời, học sinh được chuyên gia luyện phỏng vấn khắt khe 1-1, tối ưu hóa khả năng cầm trên tay tấm vé Visa F1.</a:t>
            </a:r>
            <a:endParaRPr lang="en-US" sz="750" dirty="0"/>
          </a:p>
        </p:txBody>
      </p:sp>
      <p:sp>
        <p:nvSpPr>
          <p:cNvPr id="25" name="Shape 19"/>
          <p:cNvSpPr/>
          <p:nvPr/>
        </p:nvSpPr>
        <p:spPr>
          <a:xfrm>
            <a:off x="3402449" y="8726924"/>
            <a:ext cx="3887986" cy="1340287"/>
          </a:xfrm>
          <a:prstGeom prst="roundRect">
            <a:avLst>
              <a:gd name="adj" fmla="val 3110"/>
            </a:avLst>
          </a:prstGeom>
          <a:solidFill>
            <a:srgbClr val="DADBF1"/>
          </a:solidFill>
          <a:ln w="7620">
            <a:solidFill>
              <a:srgbClr val="C0C1D7"/>
            </a:solidFill>
            <a:prstDash val="solid"/>
          </a:ln>
        </p:spPr>
      </p:sp>
      <p:sp>
        <p:nvSpPr>
          <p:cNvPr id="26" name="Shape 20"/>
          <p:cNvSpPr/>
          <p:nvPr/>
        </p:nvSpPr>
        <p:spPr>
          <a:xfrm>
            <a:off x="3509248" y="8833723"/>
            <a:ext cx="297656" cy="297656"/>
          </a:xfrm>
          <a:prstGeom prst="roundRect">
            <a:avLst>
              <a:gd name="adj" fmla="val 30716954"/>
            </a:avLst>
          </a:prstGeom>
          <a:solidFill>
            <a:srgbClr val="4950BC"/>
          </a:solidFill>
          <a:ln/>
        </p:spPr>
      </p:sp>
      <p:pic>
        <p:nvPicPr>
          <p:cNvPr id="27"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91044" y="8915519"/>
            <a:ext cx="133945" cy="133945"/>
          </a:xfrm>
          <a:prstGeom prst="rect">
            <a:avLst/>
          </a:prstGeom>
        </p:spPr>
      </p:pic>
      <p:sp>
        <p:nvSpPr>
          <p:cNvPr id="28" name="Text 21"/>
          <p:cNvSpPr/>
          <p:nvPr/>
        </p:nvSpPr>
        <p:spPr>
          <a:xfrm>
            <a:off x="3509248" y="9180909"/>
            <a:ext cx="1558290"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Minh bạch tài chính 100%</a:t>
            </a:r>
            <a:endParaRPr lang="en-US" sz="950" dirty="0"/>
          </a:p>
        </p:txBody>
      </p:sp>
      <p:sp>
        <p:nvSpPr>
          <p:cNvPr id="29" name="Text 22"/>
          <p:cNvSpPr/>
          <p:nvPr/>
        </p:nvSpPr>
        <p:spPr>
          <a:xfrm>
            <a:off x="3509248" y="9365694"/>
            <a:ext cx="3674388" cy="475774"/>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Chi phí Giai đoạn 1 làm hồ sơ và đào tạo tại Việt Nam là trọn gói, được quy định rõ ràng trên hợp đồng, tuyệt đối không phát sinh chi phí ẩn. Đặc biệt, gia đình </a:t>
            </a:r>
            <a:pPr algn="l" indent="0" marL="0">
              <a:lnSpc>
                <a:spcPts val="900"/>
              </a:lnSpc>
              <a:buNone/>
            </a:pPr>
            <a:r>
              <a:rPr lang="en-US" sz="750" b="1" dirty="0">
                <a:solidFill>
                  <a:srgbClr val="272525"/>
                </a:solidFill>
                <a:latin typeface="Inter" pitchFamily="34" charset="0"/>
                <a:ea typeface="Inter" pitchFamily="34" charset="-122"/>
                <a:cs typeface="Inter" pitchFamily="34" charset="-120"/>
              </a:rPr>
              <a:t>chỉ thanh toán học phí tại Mỹ SAU KHI con đã đậu Visa F1</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 một cam kết bảo vệ quyền lợi tài chính tối đa cho phụ huynh.</a:t>
            </a:r>
            <a:endParaRPr lang="en-US" sz="750" dirty="0"/>
          </a:p>
        </p:txBody>
      </p:sp>
      <p:sp>
        <p:nvSpPr>
          <p:cNvPr id="30" name="Shape 23"/>
          <p:cNvSpPr/>
          <p:nvPr/>
        </p:nvSpPr>
        <p:spPr>
          <a:xfrm>
            <a:off x="7339965" y="8726924"/>
            <a:ext cx="3887986" cy="1340287"/>
          </a:xfrm>
          <a:prstGeom prst="roundRect">
            <a:avLst>
              <a:gd name="adj" fmla="val 3110"/>
            </a:avLst>
          </a:prstGeom>
          <a:solidFill>
            <a:srgbClr val="DADBF1"/>
          </a:solidFill>
          <a:ln w="7620">
            <a:solidFill>
              <a:srgbClr val="C0C1D7"/>
            </a:solidFill>
            <a:prstDash val="solid"/>
          </a:ln>
        </p:spPr>
      </p:sp>
      <p:sp>
        <p:nvSpPr>
          <p:cNvPr id="31" name="Shape 24"/>
          <p:cNvSpPr/>
          <p:nvPr/>
        </p:nvSpPr>
        <p:spPr>
          <a:xfrm>
            <a:off x="7446764" y="8833723"/>
            <a:ext cx="297656" cy="297656"/>
          </a:xfrm>
          <a:prstGeom prst="roundRect">
            <a:avLst>
              <a:gd name="adj" fmla="val 30716954"/>
            </a:avLst>
          </a:prstGeom>
          <a:solidFill>
            <a:srgbClr val="4950BC"/>
          </a:solidFill>
          <a:ln/>
        </p:spPr>
      </p:sp>
      <p:pic>
        <p:nvPicPr>
          <p:cNvPr id="32" name="Image 5"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8560" y="8915519"/>
            <a:ext cx="133945" cy="133945"/>
          </a:xfrm>
          <a:prstGeom prst="rect">
            <a:avLst/>
          </a:prstGeom>
        </p:spPr>
      </p:pic>
      <p:sp>
        <p:nvSpPr>
          <p:cNvPr id="33" name="Text 25"/>
          <p:cNvSpPr/>
          <p:nvPr/>
        </p:nvSpPr>
        <p:spPr>
          <a:xfrm>
            <a:off x="7446764" y="9180909"/>
            <a:ext cx="2606754"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Hỗ trợ - chăm sóc toàn diện xuyên quốc gia</a:t>
            </a:r>
            <a:endParaRPr lang="en-US" sz="950" dirty="0"/>
          </a:p>
        </p:txBody>
      </p:sp>
      <p:sp>
        <p:nvSpPr>
          <p:cNvPr id="34" name="Text 26"/>
          <p:cNvSpPr/>
          <p:nvPr/>
        </p:nvSpPr>
        <p:spPr>
          <a:xfrm>
            <a:off x="7446764" y="9365694"/>
            <a:ext cx="3674388" cy="59471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Trách nhiệm của chúng tôi không dừng lại ở việc các em lấy được Visa. Mạng lưới PowerPlus kết hợp chặt chẽ cùng Ban Hỗ trợ Sinh viên Quốc tế (DSO) của trường Taylor Business Institute tại Chicago. Chúng tôi hỗ trợ tìm kiếm nhà ở an toàn, hướng dẫn hòa nhập văn hóa bản địa, và đặc biệt là định hướng tìm kiếm cơ hội thực tập(CPT) và làm việc sau tốt nghiệp (OPT) ngay trên đất Mỹ.</a:t>
            </a:r>
            <a:endParaRPr lang="en-US" sz="750" dirty="0"/>
          </a:p>
        </p:txBody>
      </p:sp>
      <p:sp>
        <p:nvSpPr>
          <p:cNvPr id="35" name="Text 27"/>
          <p:cNvSpPr/>
          <p:nvPr/>
        </p:nvSpPr>
        <p:spPr>
          <a:xfrm>
            <a:off x="3402449" y="10122932"/>
            <a:ext cx="7825502"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Giá trị cốt lõi của PowerPlus là sự </a:t>
            </a:r>
            <a:pPr algn="l" indent="0" marL="0">
              <a:lnSpc>
                <a:spcPts val="900"/>
              </a:lnSpc>
              <a:buNone/>
            </a:pPr>
            <a:r>
              <a:rPr lang="en-US" sz="750" b="1" dirty="0">
                <a:solidFill>
                  <a:srgbClr val="4950BC"/>
                </a:solidFill>
                <a:latin typeface="Inter" pitchFamily="34" charset="0"/>
                <a:ea typeface="Inter" pitchFamily="34" charset="-122"/>
                <a:cs typeface="Inter" pitchFamily="34" charset="-120"/>
              </a:rPr>
              <a:t>Đồng hành dài hạn</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Trách nhiệm của chúng tôi tiếp tục kéo dài trong suốt những tháng ngày các em hòa nhập tại phương xa, mang lại sự an tâm tuyệt đối cho các chị khi trao gửi tương lai của con em mình.</a:t>
            </a:r>
            <a:endParaRPr lang="en-US" sz="750" dirty="0"/>
          </a:p>
        </p:txBody>
      </p:sp>
      <p:sp>
        <p:nvSpPr>
          <p:cNvPr id="36" name="Text 28"/>
          <p:cNvSpPr/>
          <p:nvPr/>
        </p:nvSpPr>
        <p:spPr>
          <a:xfrm>
            <a:off x="3551277" y="10472261"/>
            <a:ext cx="7676674"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Hành trình năm 18 tuổi là bước ngoặt quyết định của cả một đời người. Nước Mỹ luôn là một giấc mơ lớn, và lộ trình PowerPlus Global Pathway chính là một đáp án cực kỳ thông minh, an toàn và tối ưu cho bài toán: </a:t>
            </a:r>
            <a:pPr algn="l" indent="0" marL="0">
              <a:lnSpc>
                <a:spcPts val="900"/>
              </a:lnSpc>
              <a:buNone/>
            </a:pPr>
            <a:r>
              <a:rPr lang="en-US" sz="750" b="1" dirty="0">
                <a:solidFill>
                  <a:srgbClr val="272525"/>
                </a:solidFill>
                <a:latin typeface="Inter" pitchFamily="34" charset="0"/>
                <a:ea typeface="Inter" pitchFamily="34" charset="-122"/>
                <a:cs typeface="Inter" pitchFamily="34" charset="-120"/>
              </a:rPr>
              <a:t>Chất lượng giáo dục chuẩn Hoa Kỳ – Tiết kiệm tối đa chi phí – Tỷ lệ đỗ Visa F1 cao nhất.</a:t>
            </a:r>
            <a:endParaRPr lang="en-US" sz="750" dirty="0"/>
          </a:p>
        </p:txBody>
      </p:sp>
      <p:sp>
        <p:nvSpPr>
          <p:cNvPr id="37" name="Shape 29"/>
          <p:cNvSpPr/>
          <p:nvPr/>
        </p:nvSpPr>
        <p:spPr>
          <a:xfrm>
            <a:off x="3402449" y="10416540"/>
            <a:ext cx="15240" cy="349329"/>
          </a:xfrm>
          <a:prstGeom prst="rect">
            <a:avLst/>
          </a:prstGeom>
          <a:solidFill>
            <a:srgbClr val="4950BC"/>
          </a:solidFill>
          <a:ln/>
        </p:spPr>
      </p:sp>
      <p:sp>
        <p:nvSpPr>
          <p:cNvPr id="38" name="Text 30"/>
          <p:cNvSpPr/>
          <p:nvPr/>
        </p:nvSpPr>
        <p:spPr>
          <a:xfrm>
            <a:off x="3402449" y="10821591"/>
            <a:ext cx="7825502"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Để biết chính xác con em mình cần chuẩn bị những gì để bước vào lộ trình tuyệt vời này, các chị đừng ngần ngại trao đổi trực tiếp với chuyên gia tư vấn tuyển sinh của PowerPlus. Hành trình thay đổi tương lai bắt đầu từ một cuộc trò chuyện đúng hướng!</a:t>
            </a:r>
            <a:endParaRPr lang="en-US" sz="750" dirty="0"/>
          </a:p>
        </p:txBody>
      </p:sp>
      <p:sp>
        <p:nvSpPr>
          <p:cNvPr id="39" name="Text 31"/>
          <p:cNvSpPr/>
          <p:nvPr/>
        </p:nvSpPr>
        <p:spPr>
          <a:xfrm>
            <a:off x="3402449" y="11133892"/>
            <a:ext cx="7825502" cy="379571"/>
          </a:xfrm>
          <a:prstGeom prst="rect">
            <a:avLst/>
          </a:prstGeom>
          <a:noFill/>
          <a:ln/>
        </p:spPr>
        <p:txBody>
          <a:bodyPr wrap="square" lIns="0" tIns="0" rIns="0" bIns="0" rtlCol="0" anchor="t"/>
          <a:lstStyle/>
          <a:p>
            <a:pPr algn="l" indent="0" marL="0">
              <a:lnSpc>
                <a:spcPts val="1450"/>
              </a:lnSpc>
              <a:buNone/>
            </a:pPr>
            <a:r>
              <a:rPr lang="en-US" sz="1150" b="1" dirty="0">
                <a:solidFill>
                  <a:srgbClr val="000000"/>
                </a:solidFill>
                <a:latin typeface="Inter Bold" pitchFamily="34" charset="0"/>
                <a:ea typeface="Inter Bold" pitchFamily="34" charset="-122"/>
                <a:cs typeface="Inter Bold" pitchFamily="34" charset="-120"/>
              </a:rPr>
              <a:t>⚡</a:t>
            </a:r>
            <a:pPr algn="l" indent="0" marL="0">
              <a:lnSpc>
                <a:spcPts val="1450"/>
              </a:lnSpc>
              <a:buNone/>
            </a:pPr>
            <a:r>
              <a:rPr lang="en-US" sz="1150" b="1" dirty="0">
                <a:solidFill>
                  <a:srgbClr val="4950BC"/>
                </a:solidFill>
                <a:latin typeface="Inter Bold" pitchFamily="34" charset="0"/>
                <a:ea typeface="Inter Bold" pitchFamily="34" charset="-122"/>
                <a:cs typeface="Inter Bold" pitchFamily="34" charset="-120"/>
              </a:rPr>
              <a:t>️ Liên hệ ngay với PowerPlus Education để được đánh giá hồ sơ miễn phí và nhận lộ trình cá nhân hóa chuyên sâu!</a:t>
            </a:r>
            <a:endParaRPr lang="en-US" sz="1150" dirty="0"/>
          </a:p>
        </p:txBody>
      </p:sp>
      <p:sp>
        <p:nvSpPr>
          <p:cNvPr id="40" name="Shape 32"/>
          <p:cNvSpPr/>
          <p:nvPr/>
        </p:nvSpPr>
        <p:spPr>
          <a:xfrm>
            <a:off x="3402449" y="11637452"/>
            <a:ext cx="7825502" cy="20003"/>
          </a:xfrm>
          <a:prstGeom prst="rect">
            <a:avLst/>
          </a:prstGeom>
          <a:solidFill>
            <a:srgbClr val="272525">
              <a:alpha val="50000"/>
            </a:srgbClr>
          </a:solidFill>
          <a:ln/>
        </p:spPr>
      </p:sp>
      <p:sp>
        <p:nvSpPr>
          <p:cNvPr id="41" name="Text 33"/>
          <p:cNvSpPr/>
          <p:nvPr/>
        </p:nvSpPr>
        <p:spPr>
          <a:xfrm>
            <a:off x="5145286" y="11731823"/>
            <a:ext cx="4339828" cy="248007"/>
          </a:xfrm>
          <a:prstGeom prst="rect">
            <a:avLst/>
          </a:prstGeom>
          <a:noFill/>
          <a:ln/>
        </p:spPr>
        <p:txBody>
          <a:bodyPr wrap="none" lIns="0" tIns="0" rIns="0" bIns="0" rtlCol="0" anchor="t"/>
          <a:lstStyle/>
          <a:p>
            <a:pPr algn="ctr" indent="0" marL="0">
              <a:lnSpc>
                <a:spcPts val="1950"/>
              </a:lnSpc>
              <a:buNone/>
            </a:pPr>
            <a:r>
              <a:rPr lang="en-US" sz="1550" b="1" dirty="0">
                <a:solidFill>
                  <a:srgbClr val="4950BC"/>
                </a:solidFill>
                <a:latin typeface="Inter Bold" pitchFamily="34" charset="0"/>
                <a:ea typeface="Inter Bold" pitchFamily="34" charset="-122"/>
                <a:cs typeface="Inter Bold" pitchFamily="34" charset="-120"/>
              </a:rPr>
              <a:t>Hệ Thống Chi Nhánh PowerPlus Tại Việt Nam</a:t>
            </a:r>
            <a:endParaRPr lang="en-US" sz="1550" dirty="0"/>
          </a:p>
        </p:txBody>
      </p:sp>
      <p:pic>
        <p:nvPicPr>
          <p:cNvPr id="42" name="Image 6" descr="preencoded.png">    </p:cNvPr>
          <p:cNvPicPr>
            <a:picLocks noChangeAspect="1"/>
          </p:cNvPicPr>
          <p:nvPr/>
        </p:nvPicPr>
        <p:blipFill>
          <a:blip r:embed="rId11"/>
          <a:stretch>
            <a:fillRect/>
          </a:stretch>
        </p:blipFill>
        <p:spPr>
          <a:xfrm>
            <a:off x="3402449" y="12054245"/>
            <a:ext cx="6521291" cy="3666411"/>
          </a:xfrm>
          <a:prstGeom prst="rect">
            <a:avLst/>
          </a:prstGeom>
        </p:spPr>
      </p:pic>
      <p:sp>
        <p:nvSpPr>
          <p:cNvPr id="43" name="Text 34"/>
          <p:cNvSpPr/>
          <p:nvPr/>
        </p:nvSpPr>
        <p:spPr>
          <a:xfrm>
            <a:off x="3402449" y="15776377"/>
            <a:ext cx="7825502" cy="118943"/>
          </a:xfrm>
          <a:prstGeom prst="rect">
            <a:avLst/>
          </a:prstGeom>
          <a:noFill/>
          <a:ln/>
        </p:spPr>
        <p:txBody>
          <a:bodyPr wrap="none" lIns="0" tIns="0" rIns="0" bIns="0" rtlCol="0" anchor="t"/>
          <a:lstStyle/>
          <a:p>
            <a:pPr algn="l" indent="0" marL="0">
              <a:lnSpc>
                <a:spcPts val="900"/>
              </a:lnSpc>
              <a:buNone/>
            </a:pPr>
            <a:endParaRPr lang="en-US" sz="750" dirty="0"/>
          </a:p>
        </p:txBody>
      </p:sp>
      <p:pic>
        <p:nvPicPr>
          <p:cNvPr id="44" name="Image 7" descr="preencoded.png">    </p:cNvPr>
          <p:cNvPicPr>
            <a:picLocks noChangeAspect="1"/>
          </p:cNvPicPr>
          <p:nvPr/>
        </p:nvPicPr>
        <p:blipFill>
          <a:blip r:embed="rId12"/>
          <a:stretch>
            <a:fillRect/>
          </a:stretch>
        </p:blipFill>
        <p:spPr>
          <a:xfrm>
            <a:off x="6480334" y="15951041"/>
            <a:ext cx="1669613" cy="1169789"/>
          </a:xfrm>
          <a:prstGeom prst="rect">
            <a:avLst/>
          </a:prstGeom>
        </p:spPr>
      </p:pic>
      <p:sp>
        <p:nvSpPr>
          <p:cNvPr id="45" name="Text 35"/>
          <p:cNvSpPr/>
          <p:nvPr/>
        </p:nvSpPr>
        <p:spPr>
          <a:xfrm>
            <a:off x="6080879" y="17195244"/>
            <a:ext cx="2468642" cy="248007"/>
          </a:xfrm>
          <a:prstGeom prst="rect">
            <a:avLst/>
          </a:prstGeom>
          <a:noFill/>
          <a:ln/>
        </p:spPr>
        <p:txBody>
          <a:bodyPr wrap="none" lIns="0" tIns="0" rIns="0" bIns="0" rtlCol="0" anchor="t"/>
          <a:lstStyle/>
          <a:p>
            <a:pPr algn="ctr" indent="0" marL="0">
              <a:lnSpc>
                <a:spcPts val="1950"/>
              </a:lnSpc>
              <a:buNone/>
            </a:pPr>
            <a:r>
              <a:rPr lang="en-US" sz="1550" b="1" i="1" dirty="0">
                <a:solidFill>
                  <a:srgbClr val="4950BC"/>
                </a:solidFill>
                <a:latin typeface="Inter Bold" pitchFamily="34" charset="0"/>
                <a:ea typeface="Inter Bold" pitchFamily="34" charset="-122"/>
                <a:cs typeface="Inter Bold" pitchFamily="34" charset="-120"/>
              </a:rPr>
              <a:t>POWERPLUS EDUCATION</a:t>
            </a:r>
            <a:endParaRPr lang="en-US" sz="1550" dirty="0"/>
          </a:p>
        </p:txBody>
      </p:sp>
      <p:sp>
        <p:nvSpPr>
          <p:cNvPr id="46" name="Text 36"/>
          <p:cNvSpPr/>
          <p:nvPr/>
        </p:nvSpPr>
        <p:spPr>
          <a:xfrm>
            <a:off x="5173147" y="17463016"/>
            <a:ext cx="4283988" cy="248007"/>
          </a:xfrm>
          <a:prstGeom prst="rect">
            <a:avLst/>
          </a:prstGeom>
          <a:noFill/>
          <a:ln/>
        </p:spPr>
        <p:txBody>
          <a:bodyPr wrap="none" lIns="0" tIns="0" rIns="0" bIns="0" rtlCol="0" anchor="t"/>
          <a:lstStyle/>
          <a:p>
            <a:pPr algn="ctr" indent="0" marL="0">
              <a:lnSpc>
                <a:spcPts val="1950"/>
              </a:lnSpc>
              <a:buNone/>
            </a:pPr>
            <a:r>
              <a:rPr lang="en-US" sz="1550" b="1" i="1" dirty="0">
                <a:solidFill>
                  <a:srgbClr val="4950BC"/>
                </a:solidFill>
                <a:latin typeface="Inter Bold" pitchFamily="34" charset="0"/>
                <a:ea typeface="Inter Bold" pitchFamily="34" charset="-122"/>
                <a:cs typeface="Inter Bold" pitchFamily="34" charset="-120"/>
              </a:rPr>
              <a:t>"WINGS TO DREAM - CHẤP CÁNH ƯỚC MƠ"</a:t>
            </a:r>
            <a:endParaRPr lang="en-US" sz="1550" dirty="0"/>
          </a:p>
        </p:txBody>
      </p:sp>
      <p:sp>
        <p:nvSpPr>
          <p:cNvPr id="47" name="Text 37"/>
          <p:cNvSpPr/>
          <p:nvPr/>
        </p:nvSpPr>
        <p:spPr>
          <a:xfrm>
            <a:off x="3402449" y="17785437"/>
            <a:ext cx="7825502" cy="118943"/>
          </a:xfrm>
          <a:prstGeom prst="rect">
            <a:avLst/>
          </a:prstGeom>
          <a:noFill/>
          <a:ln/>
        </p:spPr>
        <p:txBody>
          <a:bodyPr wrap="none" lIns="0" tIns="0" rIns="0" bIns="0" rtlCol="0" anchor="t"/>
          <a:lstStyle/>
          <a:p>
            <a:pPr algn="ctr" indent="0" marL="0">
              <a:lnSpc>
                <a:spcPts val="900"/>
              </a:lnSpc>
              <a:buNone/>
            </a:pPr>
            <a:endParaRPr lang="en-US" sz="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2885599" y="1581269"/>
            <a:ext cx="8859083" cy="701993"/>
          </a:xfrm>
          <a:prstGeom prst="rect">
            <a:avLst/>
          </a:prstGeom>
          <a:noFill/>
          <a:ln/>
        </p:spPr>
        <p:txBody>
          <a:bodyPr wrap="square" lIns="0" tIns="0" rIns="0" bIns="0" rtlCol="0" anchor="t"/>
          <a:lstStyle/>
          <a:p>
            <a:pPr algn="l" indent="0" marL="0">
              <a:lnSpc>
                <a:spcPts val="2750"/>
              </a:lnSpc>
              <a:buNone/>
            </a:pPr>
            <a:r>
              <a:rPr lang="en-US" sz="2200" b="1" dirty="0">
                <a:solidFill>
                  <a:srgbClr val="000000"/>
                </a:solidFill>
                <a:latin typeface="Inter Bold" pitchFamily="34" charset="0"/>
                <a:ea typeface="Inter Bold" pitchFamily="34" charset="-122"/>
                <a:cs typeface="Inter Bold" pitchFamily="34" charset="-120"/>
              </a:rPr>
              <a:t>Tổng Quan Chương Trình Du Học Mỹ 2026 - "PowerPlus Global Pathway": Lựa Chọn Chiến Lược Cho Giấc Mơ Mỹ</a:t>
            </a:r>
            <a:endParaRPr lang="en-US" sz="2200" dirty="0"/>
          </a:p>
        </p:txBody>
      </p:sp>
      <p:sp>
        <p:nvSpPr>
          <p:cNvPr id="3" name="Shape 1"/>
          <p:cNvSpPr/>
          <p:nvPr/>
        </p:nvSpPr>
        <p:spPr>
          <a:xfrm>
            <a:off x="2885599" y="2466486"/>
            <a:ext cx="8859083" cy="21550"/>
          </a:xfrm>
          <a:prstGeom prst="rect">
            <a:avLst/>
          </a:prstGeom>
          <a:solidFill>
            <a:srgbClr val="272525">
              <a:alpha val="50000"/>
            </a:srgbClr>
          </a:solidFill>
          <a:ln/>
        </p:spPr>
      </p:sp>
      <p:sp>
        <p:nvSpPr>
          <p:cNvPr id="4" name="Text 2"/>
          <p:cNvSpPr/>
          <p:nvPr/>
        </p:nvSpPr>
        <p:spPr>
          <a:xfrm>
            <a:off x="2885599" y="2559368"/>
            <a:ext cx="8859083" cy="140732"/>
          </a:xfrm>
          <a:prstGeom prst="rect">
            <a:avLst/>
          </a:prstGeom>
          <a:noFill/>
          <a:ln/>
        </p:spPr>
        <p:txBody>
          <a:bodyPr wrap="none" lIns="0" tIns="0" rIns="0" bIns="0" rtlCol="0" anchor="t"/>
          <a:lstStyle/>
          <a:p>
            <a:pPr algn="l" indent="0" marL="0">
              <a:lnSpc>
                <a:spcPts val="1100"/>
              </a:lnSpc>
              <a:buNone/>
            </a:pPr>
            <a:r>
              <a:rPr lang="en-US" sz="850" dirty="0">
                <a:solidFill>
                  <a:srgbClr val="000000"/>
                </a:solidFill>
                <a:latin typeface="Inter" pitchFamily="34" charset="0"/>
                <a:ea typeface="Inter" pitchFamily="34" charset="-122"/>
                <a:cs typeface="Inter" pitchFamily="34" charset="-120"/>
              </a:rPr>
              <a:t>⚠️</a:t>
            </a:r>
            <a:pPr algn="l" indent="0" marL="0">
              <a:lnSpc>
                <a:spcPts val="1100"/>
              </a:lnSpc>
              <a:buNone/>
            </a:pPr>
            <a:r>
              <a:rPr lang="en-US" sz="850" b="1" dirty="0">
                <a:solidFill>
                  <a:srgbClr val="F44444"/>
                </a:solidFill>
                <a:latin typeface="Inter" pitchFamily="34" charset="0"/>
                <a:ea typeface="Inter" pitchFamily="34" charset="-122"/>
                <a:cs typeface="Inter" pitchFamily="34" charset="-120"/>
              </a:rPr>
              <a:t> Vấn đề hiện tại:</a:t>
            </a:r>
            <a:pPr algn="l" indent="0" marL="0">
              <a:lnSpc>
                <a:spcPts val="1100"/>
              </a:lnSpc>
              <a:buNone/>
            </a:pPr>
            <a:r>
              <a:rPr lang="en-US" sz="850" dirty="0">
                <a:solidFill>
                  <a:srgbClr val="272525"/>
                </a:solidFill>
                <a:latin typeface="Inter" pitchFamily="34" charset="0"/>
                <a:ea typeface="Inter" pitchFamily="34" charset="-122"/>
                <a:cs typeface="Inter" pitchFamily="34" charset="-120"/>
              </a:rPr>
              <a:t> Việc đưa học sinh sang Mỹ học tiếng Anh và năm nhất đại học từ con số 0 thường đi kèm với chi phí khổng lồ và rủi ro "sốc văn hóa" rất cao.</a:t>
            </a:r>
            <a:endParaRPr lang="en-US" sz="850" dirty="0"/>
          </a:p>
        </p:txBody>
      </p:sp>
      <p:sp>
        <p:nvSpPr>
          <p:cNvPr id="5" name="Text 3"/>
          <p:cNvSpPr/>
          <p:nvPr/>
        </p:nvSpPr>
        <p:spPr>
          <a:xfrm>
            <a:off x="2885599" y="2771537"/>
            <a:ext cx="8859083" cy="140732"/>
          </a:xfrm>
          <a:prstGeom prst="rect">
            <a:avLst/>
          </a:prstGeom>
          <a:noFill/>
          <a:ln/>
        </p:spPr>
        <p:txBody>
          <a:bodyPr wrap="none" lIns="0" tIns="0" rIns="0" bIns="0" rtlCol="0" anchor="t"/>
          <a:lstStyle/>
          <a:p>
            <a:pPr algn="l" indent="0" marL="0">
              <a:lnSpc>
                <a:spcPts val="1100"/>
              </a:lnSpc>
              <a:buNone/>
            </a:pPr>
            <a:r>
              <a:rPr lang="en-US" sz="850" dirty="0">
                <a:solidFill>
                  <a:srgbClr val="000000"/>
                </a:solidFill>
                <a:latin typeface="Inter" pitchFamily="34" charset="0"/>
                <a:ea typeface="Inter" pitchFamily="34" charset="-122"/>
                <a:cs typeface="Inter" pitchFamily="34" charset="-120"/>
              </a:rPr>
              <a:t>✅</a:t>
            </a:r>
            <a:pPr algn="l" indent="0" marL="0">
              <a:lnSpc>
                <a:spcPts val="1100"/>
              </a:lnSpc>
              <a:buNone/>
            </a:pPr>
            <a:r>
              <a:rPr lang="en-US" sz="850" b="1" dirty="0">
                <a:solidFill>
                  <a:srgbClr val="F44444"/>
                </a:solidFill>
                <a:latin typeface="Inter" pitchFamily="34" charset="0"/>
                <a:ea typeface="Inter" pitchFamily="34" charset="-122"/>
                <a:cs typeface="Inter" pitchFamily="34" charset="-120"/>
              </a:rPr>
              <a:t> Giải pháp của chúng tôi:</a:t>
            </a:r>
            <a:endParaRPr lang="en-US" sz="850" dirty="0"/>
          </a:p>
        </p:txBody>
      </p:sp>
      <p:sp>
        <p:nvSpPr>
          <p:cNvPr id="6" name="Text 4"/>
          <p:cNvSpPr/>
          <p:nvPr/>
        </p:nvSpPr>
        <p:spPr>
          <a:xfrm>
            <a:off x="2885599" y="2983706"/>
            <a:ext cx="8859083" cy="140732"/>
          </a:xfrm>
          <a:prstGeom prst="rect">
            <a:avLst/>
          </a:prstGeom>
          <a:noFill/>
          <a:ln/>
        </p:spPr>
        <p:txBody>
          <a:bodyPr wrap="none" lIns="0" tIns="0" rIns="0" bIns="0" rtlCol="0" anchor="t"/>
          <a:lstStyle/>
          <a:p>
            <a:pPr algn="l" indent="0" marL="0">
              <a:lnSpc>
                <a:spcPts val="1100"/>
              </a:lnSpc>
              <a:buNone/>
            </a:pPr>
            <a:r>
              <a:rPr lang="en-US" sz="850" dirty="0">
                <a:solidFill>
                  <a:srgbClr val="272525"/>
                </a:solidFill>
                <a:latin typeface="Inter" pitchFamily="34" charset="0"/>
                <a:ea typeface="Inter" pitchFamily="34" charset="-122"/>
                <a:cs typeface="Inter" pitchFamily="34" charset="-120"/>
              </a:rPr>
              <a:t>Thấu hiểu những khó khăn này, PowerPlus Education triển khai chương trình PowerPlus Global Pathway – lộ trình du học an toàn, hiệu quả và tối ưu chi phí. </a:t>
            </a:r>
            <a:endParaRPr lang="en-US" sz="850" dirty="0"/>
          </a:p>
        </p:txBody>
      </p:sp>
      <p:sp>
        <p:nvSpPr>
          <p:cNvPr id="7" name="Text 5"/>
          <p:cNvSpPr/>
          <p:nvPr/>
        </p:nvSpPr>
        <p:spPr>
          <a:xfrm>
            <a:off x="2885599" y="3195876"/>
            <a:ext cx="8859083" cy="140732"/>
          </a:xfrm>
          <a:prstGeom prst="rect">
            <a:avLst/>
          </a:prstGeom>
          <a:noFill/>
          <a:ln/>
        </p:spPr>
        <p:txBody>
          <a:bodyPr wrap="none" lIns="0" tIns="0" rIns="0" bIns="0" rtlCol="0" anchor="t"/>
          <a:lstStyle/>
          <a:p>
            <a:pPr algn="l" indent="0" marL="0">
              <a:lnSpc>
                <a:spcPts val="1100"/>
              </a:lnSpc>
              <a:buNone/>
            </a:pPr>
            <a:r>
              <a:rPr lang="en-US" sz="850" b="1" dirty="0">
                <a:solidFill>
                  <a:srgbClr val="272525"/>
                </a:solidFill>
                <a:latin typeface="Inter" pitchFamily="34" charset="0"/>
                <a:ea typeface="Inter" pitchFamily="34" charset="-122"/>
                <a:cs typeface="Inter" pitchFamily="34" charset="-120"/>
              </a:rPr>
              <a:t>Chương trình được thiết kế: </a:t>
            </a:r>
            <a:endParaRPr lang="en-US" sz="850" dirty="0"/>
          </a:p>
        </p:txBody>
      </p:sp>
      <p:sp>
        <p:nvSpPr>
          <p:cNvPr id="8" name="Text 6"/>
          <p:cNvSpPr/>
          <p:nvPr/>
        </p:nvSpPr>
        <p:spPr>
          <a:xfrm>
            <a:off x="2885599" y="3408045"/>
            <a:ext cx="8859083" cy="303609"/>
          </a:xfrm>
          <a:prstGeom prst="rect">
            <a:avLst/>
          </a:prstGeom>
          <a:noFill/>
          <a:ln/>
        </p:spPr>
        <p:txBody>
          <a:bodyPr wrap="square" lIns="0" tIns="0" rIns="0" bIns="0" rtlCol="0" anchor="t"/>
          <a:lstStyle/>
          <a:p>
            <a:pPr algn="l" marL="342900" indent="-342900">
              <a:lnSpc>
                <a:spcPts val="1100"/>
              </a:lnSpc>
              <a:buSzPct val="100000"/>
              <a:buChar char="•"/>
            </a:pPr>
            <a:r>
              <a:rPr lang="en-US" sz="850" dirty="0">
                <a:solidFill>
                  <a:srgbClr val="272525"/>
                </a:solidFill>
                <a:latin typeface="Inter" pitchFamily="34" charset="0"/>
                <a:ea typeface="Inter" pitchFamily="34" charset="-122"/>
                <a:cs typeface="Inter" pitchFamily="34" charset="-120"/>
              </a:rPr>
              <a:t>5 tháng học nền tảng tại Việt Nam </a:t>
            </a:r>
            <a:endParaRPr lang="en-US" sz="850" dirty="0"/>
          </a:p>
          <a:p>
            <a:pPr algn="l" marL="342900" indent="-342900">
              <a:lnSpc>
                <a:spcPts val="1100"/>
              </a:lnSpc>
              <a:buSzPct val="100000"/>
              <a:buChar char="•"/>
            </a:pPr>
            <a:r>
              <a:rPr lang="en-US" sz="850" dirty="0">
                <a:solidFill>
                  <a:srgbClr val="272525"/>
                </a:solidFill>
                <a:latin typeface="Inter" pitchFamily="34" charset="0"/>
                <a:ea typeface="Inter" pitchFamily="34" charset="-122"/>
                <a:cs typeface="Inter" pitchFamily="34" charset="-120"/>
              </a:rPr>
              <a:t>12 tháng học chuyên sâu tại Mỹ </a:t>
            </a:r>
            <a:endParaRPr lang="en-US" sz="850" dirty="0"/>
          </a:p>
        </p:txBody>
      </p:sp>
      <p:sp>
        <p:nvSpPr>
          <p:cNvPr id="9" name="Text 7"/>
          <p:cNvSpPr/>
          <p:nvPr/>
        </p:nvSpPr>
        <p:spPr>
          <a:xfrm>
            <a:off x="2885599" y="3783092"/>
            <a:ext cx="8859083" cy="140732"/>
          </a:xfrm>
          <a:prstGeom prst="rect">
            <a:avLst/>
          </a:prstGeom>
          <a:noFill/>
          <a:ln/>
        </p:spPr>
        <p:txBody>
          <a:bodyPr wrap="none" lIns="0" tIns="0" rIns="0" bIns="0" rtlCol="0" anchor="t"/>
          <a:lstStyle/>
          <a:p>
            <a:pPr algn="l" indent="0" marL="0">
              <a:lnSpc>
                <a:spcPts val="1100"/>
              </a:lnSpc>
              <a:buNone/>
            </a:pPr>
            <a:r>
              <a:rPr lang="en-US" sz="850" b="1" dirty="0">
                <a:solidFill>
                  <a:srgbClr val="272525"/>
                </a:solidFill>
                <a:latin typeface="Inter" pitchFamily="34" charset="0"/>
                <a:ea typeface="Inter" pitchFamily="34" charset="-122"/>
                <a:cs typeface="Inter" pitchFamily="34" charset="-120"/>
              </a:rPr>
              <a:t>Sau khi hoàn thành chương trình, học sinh sẽ: </a:t>
            </a:r>
            <a:endParaRPr lang="en-US" sz="850" dirty="0"/>
          </a:p>
        </p:txBody>
      </p:sp>
      <p:sp>
        <p:nvSpPr>
          <p:cNvPr id="10" name="Text 8"/>
          <p:cNvSpPr/>
          <p:nvPr/>
        </p:nvSpPr>
        <p:spPr>
          <a:xfrm>
            <a:off x="2885599" y="3995261"/>
            <a:ext cx="8859083" cy="466487"/>
          </a:xfrm>
          <a:prstGeom prst="rect">
            <a:avLst/>
          </a:prstGeom>
          <a:noFill/>
          <a:ln/>
        </p:spPr>
        <p:txBody>
          <a:bodyPr wrap="square" lIns="0" tIns="0" rIns="0" bIns="0" rtlCol="0" anchor="t"/>
          <a:lstStyle/>
          <a:p>
            <a:pPr algn="l" marL="342900" indent="-342900">
              <a:lnSpc>
                <a:spcPts val="1100"/>
              </a:lnSpc>
              <a:buSzPct val="100000"/>
              <a:buChar char="•"/>
            </a:pPr>
            <a:r>
              <a:rPr lang="en-US" sz="850" dirty="0">
                <a:solidFill>
                  <a:srgbClr val="272525"/>
                </a:solidFill>
                <a:latin typeface="Inter" pitchFamily="34" charset="0"/>
                <a:ea typeface="Inter" pitchFamily="34" charset="-122"/>
                <a:cs typeface="Inter" pitchFamily="34" charset="-120"/>
              </a:rPr>
              <a:t>Nhận Associate Degree (Bằng Cao đẳng Liên kết) chuẩn quốc tế </a:t>
            </a:r>
            <a:endParaRPr lang="en-US" sz="850" dirty="0"/>
          </a:p>
          <a:p>
            <a:pPr algn="l" marL="342900" indent="-342900">
              <a:lnSpc>
                <a:spcPts val="1100"/>
              </a:lnSpc>
              <a:buSzPct val="100000"/>
              <a:buChar char="•"/>
            </a:pPr>
            <a:r>
              <a:rPr lang="en-US" sz="850" dirty="0">
                <a:solidFill>
                  <a:srgbClr val="272525"/>
                </a:solidFill>
                <a:latin typeface="Inter" pitchFamily="34" charset="0"/>
                <a:ea typeface="Inter" pitchFamily="34" charset="-122"/>
                <a:cs typeface="Inter" pitchFamily="34" charset="-120"/>
              </a:rPr>
              <a:t>Có cơ hội làm việc tại Mỹ tối đa 1 năm theo chương trình OPT </a:t>
            </a:r>
            <a:endParaRPr lang="en-US" sz="850" dirty="0"/>
          </a:p>
          <a:p>
            <a:pPr algn="l" marL="342900" indent="-342900">
              <a:lnSpc>
                <a:spcPts val="1100"/>
              </a:lnSpc>
              <a:buSzPct val="100000"/>
              <a:buChar char="•"/>
            </a:pPr>
            <a:r>
              <a:rPr lang="en-US" sz="850" dirty="0">
                <a:solidFill>
                  <a:srgbClr val="272525"/>
                </a:solidFill>
                <a:latin typeface="Inter" pitchFamily="34" charset="0"/>
                <a:ea typeface="Inter" pitchFamily="34" charset="-122"/>
                <a:cs typeface="Inter" pitchFamily="34" charset="-120"/>
              </a:rPr>
              <a:t>Hoặc chuyển tiếp lên chương trình Cử nhân (Bachelor’s Degree) và học thêm 2 năm để hoàn thành bằng Đại học.</a:t>
            </a:r>
            <a:endParaRPr lang="en-US" sz="850" dirty="0"/>
          </a:p>
        </p:txBody>
      </p:sp>
      <p:sp>
        <p:nvSpPr>
          <p:cNvPr id="11" name="Shape 9"/>
          <p:cNvSpPr/>
          <p:nvPr/>
        </p:nvSpPr>
        <p:spPr>
          <a:xfrm>
            <a:off x="2885599" y="4533186"/>
            <a:ext cx="2167057" cy="1557457"/>
          </a:xfrm>
          <a:prstGeom prst="roundRect">
            <a:avLst>
              <a:gd name="adj" fmla="val 3030"/>
            </a:avLst>
          </a:prstGeom>
          <a:solidFill>
            <a:srgbClr val="DADBF1"/>
          </a:solidFill>
          <a:ln w="7620">
            <a:solidFill>
              <a:srgbClr val="4950BC"/>
            </a:solidFill>
            <a:prstDash val="solid"/>
          </a:ln>
        </p:spPr>
      </p:sp>
      <p:sp>
        <p:nvSpPr>
          <p:cNvPr id="12" name="Shape 10"/>
          <p:cNvSpPr/>
          <p:nvPr/>
        </p:nvSpPr>
        <p:spPr>
          <a:xfrm>
            <a:off x="3800594" y="4653082"/>
            <a:ext cx="336947" cy="336947"/>
          </a:xfrm>
          <a:prstGeom prst="roundRect">
            <a:avLst>
              <a:gd name="adj" fmla="val 27135085"/>
            </a:avLst>
          </a:prstGeom>
          <a:solidFill>
            <a:srgbClr val="4950BC"/>
          </a:solidFill>
          <a:ln/>
        </p:spPr>
      </p:sp>
      <p:pic>
        <p:nvPicPr>
          <p:cNvPr id="1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93225" y="4745712"/>
            <a:ext cx="151567" cy="151567"/>
          </a:xfrm>
          <a:prstGeom prst="rect">
            <a:avLst/>
          </a:prstGeom>
        </p:spPr>
      </p:pic>
      <p:sp>
        <p:nvSpPr>
          <p:cNvPr id="14" name="Text 11"/>
          <p:cNvSpPr/>
          <p:nvPr/>
        </p:nvSpPr>
        <p:spPr>
          <a:xfrm>
            <a:off x="3224808" y="5053608"/>
            <a:ext cx="1488638" cy="175379"/>
          </a:xfrm>
          <a:prstGeom prst="rect">
            <a:avLst/>
          </a:prstGeom>
          <a:noFill/>
          <a:ln/>
        </p:spPr>
        <p:txBody>
          <a:bodyPr wrap="none" lIns="0" tIns="0" rIns="0" bIns="0" rtlCol="0" anchor="t"/>
          <a:lstStyle/>
          <a:p>
            <a:pPr algn="ct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Cấu trúc chương trình</a:t>
            </a:r>
            <a:endParaRPr lang="en-US" sz="1100" dirty="0"/>
          </a:p>
        </p:txBody>
      </p:sp>
      <p:sp>
        <p:nvSpPr>
          <p:cNvPr id="15" name="Text 12"/>
          <p:cNvSpPr/>
          <p:nvPr/>
        </p:nvSpPr>
        <p:spPr>
          <a:xfrm>
            <a:off x="3005495" y="5267087"/>
            <a:ext cx="1927265" cy="281464"/>
          </a:xfrm>
          <a:prstGeom prst="rect">
            <a:avLst/>
          </a:prstGeom>
          <a:noFill/>
          <a:ln/>
        </p:spPr>
        <p:txBody>
          <a:bodyPr wrap="square" lIns="0" tIns="0" rIns="0" bIns="0" rtlCol="0" anchor="t"/>
          <a:lstStyle/>
          <a:p>
            <a:pPr algn="ctr" indent="0" marL="0">
              <a:lnSpc>
                <a:spcPts val="1100"/>
              </a:lnSpc>
              <a:buNone/>
            </a:pPr>
            <a:r>
              <a:rPr lang="en-US" sz="850" dirty="0">
                <a:solidFill>
                  <a:srgbClr val="272525"/>
                </a:solidFill>
                <a:latin typeface="Inter" pitchFamily="34" charset="0"/>
                <a:ea typeface="Inter" pitchFamily="34" charset="-122"/>
                <a:cs typeface="Inter" pitchFamily="34" charset="-120"/>
              </a:rPr>
              <a:t>5 tháng học nền tảng tại Việt Nam + 12 tháng học chuyên sâu tại Mỹ.</a:t>
            </a:r>
            <a:endParaRPr lang="en-US" sz="850" dirty="0"/>
          </a:p>
        </p:txBody>
      </p:sp>
      <p:sp>
        <p:nvSpPr>
          <p:cNvPr id="16" name="Shape 13"/>
          <p:cNvSpPr/>
          <p:nvPr/>
        </p:nvSpPr>
        <p:spPr>
          <a:xfrm>
            <a:off x="5116235" y="4533186"/>
            <a:ext cx="2167057" cy="1557457"/>
          </a:xfrm>
          <a:prstGeom prst="roundRect">
            <a:avLst>
              <a:gd name="adj" fmla="val 3030"/>
            </a:avLst>
          </a:prstGeom>
          <a:solidFill>
            <a:srgbClr val="DADBF1"/>
          </a:solidFill>
          <a:ln w="7620">
            <a:solidFill>
              <a:srgbClr val="4950BC"/>
            </a:solidFill>
            <a:prstDash val="solid"/>
          </a:ln>
        </p:spPr>
      </p:sp>
      <p:sp>
        <p:nvSpPr>
          <p:cNvPr id="17" name="Shape 14"/>
          <p:cNvSpPr/>
          <p:nvPr/>
        </p:nvSpPr>
        <p:spPr>
          <a:xfrm>
            <a:off x="6031230" y="4653082"/>
            <a:ext cx="336947" cy="336947"/>
          </a:xfrm>
          <a:prstGeom prst="roundRect">
            <a:avLst>
              <a:gd name="adj" fmla="val 27135085"/>
            </a:avLst>
          </a:prstGeom>
          <a:solidFill>
            <a:srgbClr val="4950BC"/>
          </a:solidFill>
          <a:ln/>
        </p:spPr>
      </p:sp>
      <p:pic>
        <p:nvPicPr>
          <p:cNvPr id="18"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23861" y="4745712"/>
            <a:ext cx="151567" cy="151567"/>
          </a:xfrm>
          <a:prstGeom prst="rect">
            <a:avLst/>
          </a:prstGeom>
        </p:spPr>
      </p:pic>
      <p:sp>
        <p:nvSpPr>
          <p:cNvPr id="19" name="Text 15"/>
          <p:cNvSpPr/>
          <p:nvPr/>
        </p:nvSpPr>
        <p:spPr>
          <a:xfrm>
            <a:off x="5497592" y="5053608"/>
            <a:ext cx="1404223" cy="175379"/>
          </a:xfrm>
          <a:prstGeom prst="rect">
            <a:avLst/>
          </a:prstGeom>
          <a:noFill/>
          <a:ln/>
        </p:spPr>
        <p:txBody>
          <a:bodyPr wrap="none" lIns="0" tIns="0" rIns="0" bIns="0" rtlCol="0" anchor="t"/>
          <a:lstStyle/>
          <a:p>
            <a:pPr algn="ct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Bằng cấp giá trị</a:t>
            </a:r>
            <a:endParaRPr lang="en-US" sz="1100" dirty="0"/>
          </a:p>
        </p:txBody>
      </p:sp>
      <p:sp>
        <p:nvSpPr>
          <p:cNvPr id="20" name="Text 16"/>
          <p:cNvSpPr/>
          <p:nvPr/>
        </p:nvSpPr>
        <p:spPr>
          <a:xfrm>
            <a:off x="5236131" y="5267087"/>
            <a:ext cx="1927265" cy="703659"/>
          </a:xfrm>
          <a:prstGeom prst="rect">
            <a:avLst/>
          </a:prstGeom>
          <a:noFill/>
          <a:ln/>
        </p:spPr>
        <p:txBody>
          <a:bodyPr wrap="square" lIns="0" tIns="0" rIns="0" bIns="0" rtlCol="0" anchor="t"/>
          <a:lstStyle/>
          <a:p>
            <a:pPr algn="ctr" indent="0" marL="0">
              <a:lnSpc>
                <a:spcPts val="1100"/>
              </a:lnSpc>
              <a:buNone/>
            </a:pPr>
            <a:r>
              <a:rPr lang="en-US" sz="850" dirty="0">
                <a:solidFill>
                  <a:srgbClr val="272525"/>
                </a:solidFill>
                <a:latin typeface="Inter" pitchFamily="34" charset="0"/>
                <a:ea typeface="Inter" pitchFamily="34" charset="-122"/>
                <a:cs typeface="Inter" pitchFamily="34" charset="-120"/>
              </a:rPr>
              <a:t>Lấy Bằng Liên kết (Associate Degree) chuẩn quốc tế chỉ sau 17 tháng. (Hoặc 22 tháng  đối với ứng viên chưa đạt trình độ ngoại ngữ đầu vào: 6.0 - 6.5 IELTS) </a:t>
            </a:r>
            <a:endParaRPr lang="en-US" sz="850" dirty="0"/>
          </a:p>
        </p:txBody>
      </p:sp>
      <p:sp>
        <p:nvSpPr>
          <p:cNvPr id="21" name="Shape 17"/>
          <p:cNvSpPr/>
          <p:nvPr/>
        </p:nvSpPr>
        <p:spPr>
          <a:xfrm>
            <a:off x="7346871" y="4533186"/>
            <a:ext cx="2167057" cy="1557457"/>
          </a:xfrm>
          <a:prstGeom prst="roundRect">
            <a:avLst>
              <a:gd name="adj" fmla="val 3030"/>
            </a:avLst>
          </a:prstGeom>
          <a:solidFill>
            <a:srgbClr val="DADBF1"/>
          </a:solidFill>
          <a:ln w="7620">
            <a:solidFill>
              <a:srgbClr val="4950BC"/>
            </a:solidFill>
            <a:prstDash val="solid"/>
          </a:ln>
        </p:spPr>
      </p:sp>
      <p:sp>
        <p:nvSpPr>
          <p:cNvPr id="22" name="Shape 18"/>
          <p:cNvSpPr/>
          <p:nvPr/>
        </p:nvSpPr>
        <p:spPr>
          <a:xfrm>
            <a:off x="8261866" y="4653082"/>
            <a:ext cx="336947" cy="336947"/>
          </a:xfrm>
          <a:prstGeom prst="roundRect">
            <a:avLst>
              <a:gd name="adj" fmla="val 27135085"/>
            </a:avLst>
          </a:prstGeom>
          <a:solidFill>
            <a:srgbClr val="4950BC"/>
          </a:solidFill>
          <a:ln/>
        </p:spPr>
      </p:sp>
      <p:pic>
        <p:nvPicPr>
          <p:cNvPr id="23"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54497" y="4745712"/>
            <a:ext cx="151567" cy="151567"/>
          </a:xfrm>
          <a:prstGeom prst="rect">
            <a:avLst/>
          </a:prstGeom>
        </p:spPr>
      </p:pic>
      <p:sp>
        <p:nvSpPr>
          <p:cNvPr id="24" name="Text 19"/>
          <p:cNvSpPr/>
          <p:nvPr/>
        </p:nvSpPr>
        <p:spPr>
          <a:xfrm>
            <a:off x="7728228" y="5053608"/>
            <a:ext cx="1404223" cy="175379"/>
          </a:xfrm>
          <a:prstGeom prst="rect">
            <a:avLst/>
          </a:prstGeom>
          <a:noFill/>
          <a:ln/>
        </p:spPr>
        <p:txBody>
          <a:bodyPr wrap="none" lIns="0" tIns="0" rIns="0" bIns="0" rtlCol="0" anchor="t"/>
          <a:lstStyle/>
          <a:p>
            <a:pPr algn="ct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Thực tập &amp; việc làm</a:t>
            </a:r>
            <a:endParaRPr lang="en-US" sz="1100" dirty="0"/>
          </a:p>
        </p:txBody>
      </p:sp>
      <p:sp>
        <p:nvSpPr>
          <p:cNvPr id="25" name="Text 20"/>
          <p:cNvSpPr/>
          <p:nvPr/>
        </p:nvSpPr>
        <p:spPr>
          <a:xfrm>
            <a:off x="7466767" y="5267087"/>
            <a:ext cx="1927265" cy="281464"/>
          </a:xfrm>
          <a:prstGeom prst="rect">
            <a:avLst/>
          </a:prstGeom>
          <a:noFill/>
          <a:ln/>
        </p:spPr>
        <p:txBody>
          <a:bodyPr wrap="square" lIns="0" tIns="0" rIns="0" bIns="0" rtlCol="0" anchor="t"/>
          <a:lstStyle/>
          <a:p>
            <a:pPr algn="ctr" indent="0" marL="0">
              <a:lnSpc>
                <a:spcPts val="1100"/>
              </a:lnSpc>
              <a:buNone/>
            </a:pPr>
            <a:r>
              <a:rPr lang="en-US" sz="850" dirty="0">
                <a:solidFill>
                  <a:srgbClr val="272525"/>
                </a:solidFill>
                <a:latin typeface="Inter" pitchFamily="34" charset="0"/>
                <a:ea typeface="Inter" pitchFamily="34" charset="-122"/>
                <a:cs typeface="Inter" pitchFamily="34" charset="-120"/>
              </a:rPr>
              <a:t>Cơ hội làm việc tại Mỹ 1 năm sau tốt nghiệp với chương trình OPT.</a:t>
            </a:r>
            <a:endParaRPr lang="en-US" sz="850" dirty="0"/>
          </a:p>
        </p:txBody>
      </p:sp>
      <p:sp>
        <p:nvSpPr>
          <p:cNvPr id="26" name="Text 21"/>
          <p:cNvSpPr/>
          <p:nvPr/>
        </p:nvSpPr>
        <p:spPr>
          <a:xfrm>
            <a:off x="7466767" y="5586651"/>
            <a:ext cx="1927265" cy="281464"/>
          </a:xfrm>
          <a:prstGeom prst="rect">
            <a:avLst/>
          </a:prstGeom>
          <a:noFill/>
          <a:ln/>
        </p:spPr>
        <p:txBody>
          <a:bodyPr wrap="square" lIns="0" tIns="0" rIns="0" bIns="0" rtlCol="0" anchor="t"/>
          <a:lstStyle/>
          <a:p>
            <a:pPr algn="ctr" indent="0" marL="0">
              <a:lnSpc>
                <a:spcPts val="1100"/>
              </a:lnSpc>
              <a:buNone/>
            </a:pPr>
            <a:r>
              <a:rPr lang="en-US" sz="850" dirty="0">
                <a:solidFill>
                  <a:srgbClr val="272525"/>
                </a:solidFill>
                <a:latin typeface="Inter" pitchFamily="34" charset="0"/>
                <a:ea typeface="Inter" pitchFamily="34" charset="-122"/>
                <a:cs typeface="Inter" pitchFamily="34" charset="-120"/>
              </a:rPr>
              <a:t>Tham gia chương trình thực tập chuyên ngành (CPT) sau 2 học kỳ.</a:t>
            </a:r>
            <a:endParaRPr lang="en-US" sz="850" dirty="0"/>
          </a:p>
        </p:txBody>
      </p:sp>
      <p:sp>
        <p:nvSpPr>
          <p:cNvPr id="27" name="Shape 22"/>
          <p:cNvSpPr/>
          <p:nvPr/>
        </p:nvSpPr>
        <p:spPr>
          <a:xfrm>
            <a:off x="9577507" y="4533186"/>
            <a:ext cx="2167176" cy="1557457"/>
          </a:xfrm>
          <a:prstGeom prst="roundRect">
            <a:avLst>
              <a:gd name="adj" fmla="val 3030"/>
            </a:avLst>
          </a:prstGeom>
          <a:solidFill>
            <a:srgbClr val="DADBF1"/>
          </a:solidFill>
          <a:ln w="7620">
            <a:solidFill>
              <a:srgbClr val="4950BC"/>
            </a:solidFill>
            <a:prstDash val="solid"/>
          </a:ln>
        </p:spPr>
      </p:sp>
      <p:sp>
        <p:nvSpPr>
          <p:cNvPr id="28" name="Shape 23"/>
          <p:cNvSpPr/>
          <p:nvPr/>
        </p:nvSpPr>
        <p:spPr>
          <a:xfrm>
            <a:off x="10492621" y="4653082"/>
            <a:ext cx="336947" cy="336947"/>
          </a:xfrm>
          <a:prstGeom prst="roundRect">
            <a:avLst>
              <a:gd name="adj" fmla="val 27135085"/>
            </a:avLst>
          </a:prstGeom>
          <a:solidFill>
            <a:srgbClr val="4950BC"/>
          </a:solidFill>
          <a:ln/>
        </p:spPr>
      </p:sp>
      <p:pic>
        <p:nvPicPr>
          <p:cNvPr id="29"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85252" y="4745712"/>
            <a:ext cx="151567" cy="151567"/>
          </a:xfrm>
          <a:prstGeom prst="rect">
            <a:avLst/>
          </a:prstGeom>
        </p:spPr>
      </p:pic>
      <p:sp>
        <p:nvSpPr>
          <p:cNvPr id="30" name="Text 24"/>
          <p:cNvSpPr/>
          <p:nvPr/>
        </p:nvSpPr>
        <p:spPr>
          <a:xfrm>
            <a:off x="9958983" y="5053608"/>
            <a:ext cx="1404223" cy="175379"/>
          </a:xfrm>
          <a:prstGeom prst="rect">
            <a:avLst/>
          </a:prstGeom>
          <a:noFill/>
          <a:ln/>
        </p:spPr>
        <p:txBody>
          <a:bodyPr wrap="none" lIns="0" tIns="0" rIns="0" bIns="0" rtlCol="0" anchor="t"/>
          <a:lstStyle/>
          <a:p>
            <a:pPr algn="ctr" indent="0" marL="0">
              <a:lnSpc>
                <a:spcPts val="1350"/>
              </a:lnSpc>
              <a:buNone/>
            </a:pPr>
            <a:r>
              <a:rPr lang="en-US" sz="1100" b="1" dirty="0">
                <a:solidFill>
                  <a:srgbClr val="272525"/>
                </a:solidFill>
                <a:latin typeface="Inter Bold" pitchFamily="34" charset="0"/>
                <a:ea typeface="Inter Bold" pitchFamily="34" charset="-122"/>
                <a:cs typeface="Inter Bold" pitchFamily="34" charset="-120"/>
              </a:rPr>
              <a:t>Lộ trình đại học</a:t>
            </a:r>
            <a:endParaRPr lang="en-US" sz="1100" dirty="0"/>
          </a:p>
        </p:txBody>
      </p:sp>
      <p:sp>
        <p:nvSpPr>
          <p:cNvPr id="31" name="Text 25"/>
          <p:cNvSpPr/>
          <p:nvPr/>
        </p:nvSpPr>
        <p:spPr>
          <a:xfrm>
            <a:off x="9697402" y="5267087"/>
            <a:ext cx="1927384" cy="422196"/>
          </a:xfrm>
          <a:prstGeom prst="rect">
            <a:avLst/>
          </a:prstGeom>
          <a:noFill/>
          <a:ln/>
        </p:spPr>
        <p:txBody>
          <a:bodyPr wrap="square" lIns="0" tIns="0" rIns="0" bIns="0" rtlCol="0" anchor="t"/>
          <a:lstStyle/>
          <a:p>
            <a:pPr algn="ctr" indent="0" marL="0">
              <a:lnSpc>
                <a:spcPts val="1100"/>
              </a:lnSpc>
              <a:buNone/>
            </a:pPr>
            <a:r>
              <a:rPr lang="en-US" sz="850" dirty="0">
                <a:solidFill>
                  <a:srgbClr val="272525"/>
                </a:solidFill>
                <a:latin typeface="Inter" pitchFamily="34" charset="0"/>
                <a:ea typeface="Inter" pitchFamily="34" charset="-122"/>
                <a:cs typeface="Inter" pitchFamily="34" charset="-120"/>
              </a:rPr>
              <a:t>Chuyển tiếp thẳng lên bậc Cử nhân tại các trường Đại học uy tín. Thời gian học 2 năm</a:t>
            </a:r>
            <a:endParaRPr lang="en-US" sz="850" dirty="0"/>
          </a:p>
        </p:txBody>
      </p:sp>
      <p:sp>
        <p:nvSpPr>
          <p:cNvPr id="32" name="Shape 26"/>
          <p:cNvSpPr/>
          <p:nvPr/>
        </p:nvSpPr>
        <p:spPr>
          <a:xfrm>
            <a:off x="2885599" y="6162080"/>
            <a:ext cx="8859083" cy="486251"/>
          </a:xfrm>
          <a:prstGeom prst="roundRect">
            <a:avLst>
              <a:gd name="adj" fmla="val 9704"/>
            </a:avLst>
          </a:prstGeom>
          <a:solidFill>
            <a:srgbClr val="AEE4BD"/>
          </a:solidFill>
          <a:ln/>
        </p:spPr>
      </p:sp>
      <p:pic>
        <p:nvPicPr>
          <p:cNvPr id="33" name="Image 4" descr="preencoded.png">    </p:cNvPr>
          <p:cNvPicPr>
            <a:picLocks noChangeAspect="1"/>
          </p:cNvPicPr>
          <p:nvPr/>
        </p:nvPicPr>
        <p:blipFill>
          <a:blip r:embed="rId9"/>
          <a:stretch>
            <a:fillRect/>
          </a:stretch>
        </p:blipFill>
        <p:spPr>
          <a:xfrm>
            <a:off x="2997875" y="6310670"/>
            <a:ext cx="140375" cy="112276"/>
          </a:xfrm>
          <a:prstGeom prst="rect">
            <a:avLst/>
          </a:prstGeom>
        </p:spPr>
      </p:pic>
      <p:sp>
        <p:nvSpPr>
          <p:cNvPr id="34" name="Text 27"/>
          <p:cNvSpPr/>
          <p:nvPr/>
        </p:nvSpPr>
        <p:spPr>
          <a:xfrm>
            <a:off x="3250525" y="6253639"/>
            <a:ext cx="8381881" cy="281464"/>
          </a:xfrm>
          <a:prstGeom prst="rect">
            <a:avLst/>
          </a:prstGeom>
          <a:noFill/>
          <a:ln/>
        </p:spPr>
        <p:txBody>
          <a:bodyPr wrap="square" lIns="0" tIns="0" rIns="0" bIns="0" rtlCol="0" anchor="t"/>
          <a:lstStyle/>
          <a:p>
            <a:pPr algn="l" indent="0" marL="0">
              <a:lnSpc>
                <a:spcPts val="1100"/>
              </a:lnSpc>
              <a:buNone/>
            </a:pPr>
            <a:r>
              <a:rPr lang="en-US" sz="850" b="1" i="1" dirty="0">
                <a:solidFill>
                  <a:srgbClr val="000000"/>
                </a:solidFill>
                <a:latin typeface="Inter" pitchFamily="34" charset="0"/>
                <a:ea typeface="Inter" pitchFamily="34" charset="-122"/>
                <a:cs typeface="Inter" pitchFamily="34" charset="-120"/>
              </a:rPr>
              <a:t>Bằng Associate Degree</a:t>
            </a:r>
            <a:pPr algn="l" indent="0" marL="0">
              <a:lnSpc>
                <a:spcPts val="1100"/>
              </a:lnSpc>
              <a:buNone/>
            </a:pPr>
            <a:r>
              <a:rPr lang="en-US" sz="850" i="1" dirty="0">
                <a:solidFill>
                  <a:srgbClr val="000000"/>
                </a:solidFill>
                <a:latin typeface="Inter" pitchFamily="34" charset="0"/>
                <a:ea typeface="Inter" pitchFamily="34" charset="-122"/>
                <a:cs typeface="Inter" pitchFamily="34" charset="-120"/>
              </a:rPr>
              <a:t> tương đương với </a:t>
            </a:r>
            <a:pPr algn="l" indent="0" marL="0">
              <a:lnSpc>
                <a:spcPts val="1100"/>
              </a:lnSpc>
              <a:buNone/>
            </a:pPr>
            <a:r>
              <a:rPr lang="en-US" sz="850" b="1" i="1" dirty="0">
                <a:solidFill>
                  <a:srgbClr val="000000"/>
                </a:solidFill>
                <a:latin typeface="Inter" pitchFamily="34" charset="0"/>
                <a:ea typeface="Inter" pitchFamily="34" charset="-122"/>
                <a:cs typeface="Inter" pitchFamily="34" charset="-120"/>
              </a:rPr>
              <a:t>2 năm đại cương của bậc Cử nhân (Bachelor's Degree)</a:t>
            </a:r>
            <a:pPr algn="l" indent="0" marL="0">
              <a:lnSpc>
                <a:spcPts val="1100"/>
              </a:lnSpc>
              <a:buNone/>
            </a:pPr>
            <a:r>
              <a:rPr lang="en-US" sz="850" i="1" dirty="0">
                <a:solidFill>
                  <a:srgbClr val="000000"/>
                </a:solidFill>
                <a:latin typeface="Inter" pitchFamily="34" charset="0"/>
                <a:ea typeface="Inter" pitchFamily="34" charset="-122"/>
                <a:cs typeface="Inter" pitchFamily="34" charset="-120"/>
              </a:rPr>
              <a:t>. Sau khi tốt nghiệp sinh viên có thể chuyển tiếp lên Đại Học và thời gian học 2 năm để hoàn thành bằng Cử nhân .</a:t>
            </a:r>
            <a:endParaRPr lang="en-US" sz="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3402449" y="728424"/>
            <a:ext cx="7825502" cy="620316"/>
          </a:xfrm>
          <a:prstGeom prst="rect">
            <a:avLst/>
          </a:prstGeom>
          <a:noFill/>
          <a:ln/>
        </p:spPr>
        <p:txBody>
          <a:bodyPr wrap="square" lIns="0" tIns="0" rIns="0" bIns="0" rtlCol="0" anchor="t"/>
          <a:lstStyle/>
          <a:p>
            <a:pPr algn="l" indent="0" marL="0">
              <a:lnSpc>
                <a:spcPts val="2400"/>
              </a:lnSpc>
              <a:buNone/>
            </a:pPr>
            <a:r>
              <a:rPr lang="en-US" sz="1950" b="1" dirty="0">
                <a:solidFill>
                  <a:srgbClr val="000000"/>
                </a:solidFill>
                <a:latin typeface="Inter Bold" pitchFamily="34" charset="0"/>
                <a:ea typeface="Inter Bold" pitchFamily="34" charset="-122"/>
                <a:cs typeface="Inter Bold" pitchFamily="34" charset="-120"/>
              </a:rPr>
              <a:t>Chương Trình Du Học Mỹ 2026 - PowerPlus Global Pathway Có Gì Khác Biệt?</a:t>
            </a:r>
            <a:endParaRPr lang="en-US" sz="1950" dirty="0"/>
          </a:p>
        </p:txBody>
      </p:sp>
      <p:sp>
        <p:nvSpPr>
          <p:cNvPr id="3" name="Shape 1"/>
          <p:cNvSpPr/>
          <p:nvPr/>
        </p:nvSpPr>
        <p:spPr>
          <a:xfrm>
            <a:off x="3402449" y="1497493"/>
            <a:ext cx="7825502" cy="20003"/>
          </a:xfrm>
          <a:prstGeom prst="rect">
            <a:avLst/>
          </a:prstGeom>
          <a:solidFill>
            <a:srgbClr val="272525">
              <a:alpha val="50000"/>
            </a:srgbClr>
          </a:solidFill>
          <a:ln/>
        </p:spPr>
      </p:sp>
      <p:sp>
        <p:nvSpPr>
          <p:cNvPr id="4" name="Text 2"/>
          <p:cNvSpPr/>
          <p:nvPr/>
        </p:nvSpPr>
        <p:spPr>
          <a:xfrm>
            <a:off x="3402449" y="1573173"/>
            <a:ext cx="7825502"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Khi đặt lên bàn cân so sánh với lộ trình du học tự túc hoặc các chương trình du học Mỹ truyền thống, lộ trình Pathway 5+12 này của PowerPlus tạo ra sự khác biệt mang tính cách mạng.</a:t>
            </a:r>
            <a:endParaRPr lang="en-US" sz="750" dirty="0"/>
          </a:p>
        </p:txBody>
      </p:sp>
      <p:sp>
        <p:nvSpPr>
          <p:cNvPr id="5" name="Shape 3"/>
          <p:cNvSpPr/>
          <p:nvPr/>
        </p:nvSpPr>
        <p:spPr>
          <a:xfrm>
            <a:off x="3402449" y="1866781"/>
            <a:ext cx="7825502" cy="292418"/>
          </a:xfrm>
          <a:prstGeom prst="roundRect">
            <a:avLst>
              <a:gd name="adj" fmla="val 14253"/>
            </a:avLst>
          </a:prstGeom>
          <a:solidFill>
            <a:srgbClr val="AEE4BD"/>
          </a:solidFill>
          <a:ln/>
        </p:spPr>
      </p:sp>
      <p:pic>
        <p:nvPicPr>
          <p:cNvPr id="6" name="Image 0" descr="preencoded.png">    </p:cNvPr>
          <p:cNvPicPr>
            <a:picLocks noChangeAspect="1"/>
          </p:cNvPicPr>
          <p:nvPr/>
        </p:nvPicPr>
        <p:blipFill>
          <a:blip r:embed="rId1"/>
          <a:stretch>
            <a:fillRect/>
          </a:stretch>
        </p:blipFill>
        <p:spPr>
          <a:xfrm>
            <a:off x="3501628" y="1995368"/>
            <a:ext cx="123944" cy="99179"/>
          </a:xfrm>
          <a:prstGeom prst="rect">
            <a:avLst/>
          </a:prstGeom>
        </p:spPr>
      </p:pic>
      <p:sp>
        <p:nvSpPr>
          <p:cNvPr id="7" name="Text 4"/>
          <p:cNvSpPr/>
          <p:nvPr/>
        </p:nvSpPr>
        <p:spPr>
          <a:xfrm>
            <a:off x="3724751" y="1941076"/>
            <a:ext cx="7404021" cy="118943"/>
          </a:xfrm>
          <a:prstGeom prst="rect">
            <a:avLst/>
          </a:prstGeom>
          <a:noFill/>
          <a:ln/>
        </p:spPr>
        <p:txBody>
          <a:bodyPr wrap="none" lIns="0" tIns="0" rIns="0" bIns="0" rtlCol="0" anchor="t"/>
          <a:lstStyle/>
          <a:p>
            <a:pPr algn="l" indent="0" marL="0">
              <a:lnSpc>
                <a:spcPts val="900"/>
              </a:lnSpc>
              <a:buNone/>
            </a:pPr>
            <a:r>
              <a:rPr lang="en-US" sz="750" dirty="0">
                <a:solidFill>
                  <a:srgbClr val="000000"/>
                </a:solidFill>
                <a:latin typeface="Inter" pitchFamily="34" charset="0"/>
                <a:ea typeface="Inter" pitchFamily="34" charset="-122"/>
                <a:cs typeface="Inter" pitchFamily="34" charset="-120"/>
              </a:rPr>
              <a:t>Về mặt con số thực tế, chương trình này giúp gia đình tối ưu thời gian học gấp 2 lần và tiết kiệm chi phí gấp 3 lần.</a:t>
            </a:r>
            <a:endParaRPr lang="en-US" sz="750" dirty="0"/>
          </a:p>
        </p:txBody>
      </p:sp>
      <p:sp>
        <p:nvSpPr>
          <p:cNvPr id="8" name="Text 5"/>
          <p:cNvSpPr/>
          <p:nvPr/>
        </p:nvSpPr>
        <p:spPr>
          <a:xfrm>
            <a:off x="3402449" y="2233613"/>
            <a:ext cx="5579031" cy="248007"/>
          </a:xfrm>
          <a:prstGeom prst="rect">
            <a:avLst/>
          </a:prstGeom>
          <a:noFill/>
          <a:ln/>
        </p:spPr>
        <p:txBody>
          <a:bodyPr wrap="none" lIns="0" tIns="0" rIns="0" bIns="0" rtlCol="0" anchor="t"/>
          <a:lstStyle/>
          <a:p>
            <a:pPr algn="l" indent="0" marL="0">
              <a:lnSpc>
                <a:spcPts val="1950"/>
              </a:lnSpc>
              <a:buNone/>
            </a:pPr>
            <a:r>
              <a:rPr lang="en-US" sz="1550" b="1" dirty="0">
                <a:solidFill>
                  <a:srgbClr val="000000"/>
                </a:solidFill>
                <a:latin typeface="Inter Bold" pitchFamily="34" charset="0"/>
                <a:ea typeface="Inter Bold" pitchFamily="34" charset="-122"/>
                <a:cs typeface="Inter Bold" pitchFamily="34" charset="-120"/>
              </a:rPr>
              <a:t>1. BÀI TOÁN TỐI ƯU THỜI GIAN: Rút ngắn thời gian học tập</a:t>
            </a:r>
            <a:endParaRPr lang="en-US" sz="1550" dirty="0"/>
          </a:p>
        </p:txBody>
      </p:sp>
      <p:sp>
        <p:nvSpPr>
          <p:cNvPr id="9" name="Shape 6"/>
          <p:cNvSpPr/>
          <p:nvPr/>
        </p:nvSpPr>
        <p:spPr>
          <a:xfrm>
            <a:off x="3331012" y="2556034"/>
            <a:ext cx="3934658" cy="662702"/>
          </a:xfrm>
          <a:prstGeom prst="roundRect">
            <a:avLst>
              <a:gd name="adj" fmla="val 10782"/>
            </a:avLst>
          </a:prstGeom>
          <a:solidFill>
            <a:srgbClr val="4950BC"/>
          </a:solidFill>
          <a:ln/>
        </p:spPr>
      </p:sp>
      <p:sp>
        <p:nvSpPr>
          <p:cNvPr id="10" name="Text 7"/>
          <p:cNvSpPr/>
          <p:nvPr/>
        </p:nvSpPr>
        <p:spPr>
          <a:xfrm>
            <a:off x="3430191" y="2605564"/>
            <a:ext cx="1930122" cy="155019"/>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Inter Bold" pitchFamily="34" charset="0"/>
                <a:ea typeface="Inter Bold" pitchFamily="34" charset="-122"/>
                <a:cs typeface="Inter Bold" pitchFamily="34" charset="-120"/>
              </a:rPr>
              <a:t>Lộ trình du học Mỹ truyền thống</a:t>
            </a:r>
            <a:endParaRPr lang="en-US" sz="950" dirty="0"/>
          </a:p>
        </p:txBody>
      </p:sp>
      <p:sp>
        <p:nvSpPr>
          <p:cNvPr id="11" name="Text 8"/>
          <p:cNvSpPr/>
          <p:nvPr/>
        </p:nvSpPr>
        <p:spPr>
          <a:xfrm>
            <a:off x="3430191" y="2810113"/>
            <a:ext cx="3736300" cy="391358"/>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FFFFFF"/>
                </a:solidFill>
                <a:latin typeface="Inter" pitchFamily="34" charset="0"/>
                <a:ea typeface="Inter" pitchFamily="34" charset="-122"/>
                <a:cs typeface="Inter" pitchFamily="34" charset="-120"/>
              </a:rPr>
              <a:t>Học ESL tại Mỹ: 6-12 tháng</a:t>
            </a:r>
            <a:endParaRPr lang="en-US" sz="750" dirty="0"/>
          </a:p>
          <a:p>
            <a:pPr algn="l" marL="342900" indent="-342900">
              <a:lnSpc>
                <a:spcPts val="900"/>
              </a:lnSpc>
              <a:buSzPct val="100000"/>
              <a:buChar char="•"/>
            </a:pPr>
            <a:r>
              <a:rPr lang="en-US" sz="750" dirty="0">
                <a:solidFill>
                  <a:srgbClr val="FFFFFF"/>
                </a:solidFill>
                <a:latin typeface="Inter" pitchFamily="34" charset="0"/>
                <a:ea typeface="Inter" pitchFamily="34" charset="-122"/>
                <a:cs typeface="Inter" pitchFamily="34" charset="-120"/>
              </a:rPr>
              <a:t>Chuyên ngành + đại cương: 24 tháng</a:t>
            </a:r>
            <a:endParaRPr lang="en-US" sz="750" dirty="0"/>
          </a:p>
          <a:p>
            <a:pPr algn="l" marL="342900" indent="-342900">
              <a:lnSpc>
                <a:spcPts val="900"/>
              </a:lnSpc>
              <a:buSzPct val="100000"/>
              <a:buChar char="•"/>
            </a:pPr>
            <a:r>
              <a:rPr lang="en-US" sz="750" b="1" dirty="0">
                <a:solidFill>
                  <a:srgbClr val="FFFFFF"/>
                </a:solidFill>
                <a:latin typeface="Inter" pitchFamily="34" charset="0"/>
                <a:ea typeface="Inter" pitchFamily="34" charset="-122"/>
                <a:cs typeface="Inter" pitchFamily="34" charset="-120"/>
              </a:rPr>
              <a:t>Tổng thời gian: khoảng 30-36 tháng</a:t>
            </a:r>
            <a:endParaRPr lang="en-US" sz="750" dirty="0"/>
          </a:p>
        </p:txBody>
      </p:sp>
      <p:sp>
        <p:nvSpPr>
          <p:cNvPr id="12" name="Shape 9"/>
          <p:cNvSpPr/>
          <p:nvPr/>
        </p:nvSpPr>
        <p:spPr>
          <a:xfrm>
            <a:off x="7372350" y="2556034"/>
            <a:ext cx="3934658" cy="662702"/>
          </a:xfrm>
          <a:prstGeom prst="roundRect">
            <a:avLst>
              <a:gd name="adj" fmla="val 10782"/>
            </a:avLst>
          </a:prstGeom>
          <a:solidFill>
            <a:srgbClr val="4950BC"/>
          </a:solidFill>
          <a:ln/>
        </p:spPr>
      </p:sp>
      <p:sp>
        <p:nvSpPr>
          <p:cNvPr id="13" name="Text 10"/>
          <p:cNvSpPr/>
          <p:nvPr/>
        </p:nvSpPr>
        <p:spPr>
          <a:xfrm>
            <a:off x="7471529" y="2605564"/>
            <a:ext cx="2763322" cy="155019"/>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Inter Bold" pitchFamily="34" charset="0"/>
                <a:ea typeface="Inter Bold" pitchFamily="34" charset="-122"/>
                <a:cs typeface="Inter Bold" pitchFamily="34" charset="-120"/>
              </a:rPr>
              <a:t>Lộ trình du học Mỹ PowerPlus Global Pathway</a:t>
            </a:r>
            <a:endParaRPr lang="en-US" sz="950" dirty="0"/>
          </a:p>
        </p:txBody>
      </p:sp>
      <p:sp>
        <p:nvSpPr>
          <p:cNvPr id="14" name="Text 11"/>
          <p:cNvSpPr/>
          <p:nvPr/>
        </p:nvSpPr>
        <p:spPr>
          <a:xfrm>
            <a:off x="7471529" y="2810113"/>
            <a:ext cx="3736300" cy="391358"/>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FFFFFF"/>
                </a:solidFill>
                <a:latin typeface="Inter" pitchFamily="34" charset="0"/>
                <a:ea typeface="Inter" pitchFamily="34" charset="-122"/>
                <a:cs typeface="Inter" pitchFamily="34" charset="-120"/>
              </a:rPr>
              <a:t>Học nền tảng tại  Việt Nam: 5 tháng</a:t>
            </a:r>
            <a:endParaRPr lang="en-US" sz="750" dirty="0"/>
          </a:p>
          <a:p>
            <a:pPr algn="l" marL="342900" indent="-342900">
              <a:lnSpc>
                <a:spcPts val="900"/>
              </a:lnSpc>
              <a:buSzPct val="100000"/>
              <a:buChar char="•"/>
            </a:pPr>
            <a:r>
              <a:rPr lang="en-US" sz="750" dirty="0">
                <a:solidFill>
                  <a:srgbClr val="FFFFFF"/>
                </a:solidFill>
                <a:latin typeface="Inter" pitchFamily="34" charset="0"/>
                <a:ea typeface="Inter" pitchFamily="34" charset="-122"/>
                <a:cs typeface="Inter" pitchFamily="34" charset="-120"/>
              </a:rPr>
              <a:t>Hoàn thành chương trình tại Mỹ: 12 tháng</a:t>
            </a:r>
            <a:endParaRPr lang="en-US" sz="750" dirty="0"/>
          </a:p>
          <a:p>
            <a:pPr algn="l" marL="342900" indent="-342900">
              <a:lnSpc>
                <a:spcPts val="900"/>
              </a:lnSpc>
              <a:buSzPct val="100000"/>
              <a:buChar char="•"/>
            </a:pPr>
            <a:r>
              <a:rPr lang="en-US" sz="750" b="1" dirty="0">
                <a:solidFill>
                  <a:srgbClr val="FFFFFF"/>
                </a:solidFill>
                <a:latin typeface="Inter" pitchFamily="34" charset="0"/>
                <a:ea typeface="Inter" pitchFamily="34" charset="-122"/>
                <a:cs typeface="Inter" pitchFamily="34" charset="-120"/>
              </a:rPr>
              <a:t>Tổng thời gian: khoảng 17 tháng</a:t>
            </a:r>
            <a:endParaRPr lang="en-US" sz="750" dirty="0"/>
          </a:p>
        </p:txBody>
      </p:sp>
      <p:sp>
        <p:nvSpPr>
          <p:cNvPr id="15" name="Text 12"/>
          <p:cNvSpPr/>
          <p:nvPr/>
        </p:nvSpPr>
        <p:spPr>
          <a:xfrm>
            <a:off x="3402449" y="3274457"/>
            <a:ext cx="7825502"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Kết luận:</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Lộ trình PowerPlus giúp  sinh viên rút ngắn thời gian học học so với lộ trình du học truyền thống.</a:t>
            </a:r>
            <a:endParaRPr lang="en-US" sz="750" dirty="0"/>
          </a:p>
        </p:txBody>
      </p:sp>
      <p:sp>
        <p:nvSpPr>
          <p:cNvPr id="16" name="Text 13"/>
          <p:cNvSpPr/>
          <p:nvPr/>
        </p:nvSpPr>
        <p:spPr>
          <a:xfrm>
            <a:off x="3402449" y="3467814"/>
            <a:ext cx="5432584" cy="248007"/>
          </a:xfrm>
          <a:prstGeom prst="rect">
            <a:avLst/>
          </a:prstGeom>
          <a:noFill/>
          <a:ln/>
        </p:spPr>
        <p:txBody>
          <a:bodyPr wrap="none" lIns="0" tIns="0" rIns="0" bIns="0" rtlCol="0" anchor="t"/>
          <a:lstStyle/>
          <a:p>
            <a:pPr algn="l" indent="0" marL="0">
              <a:lnSpc>
                <a:spcPts val="1950"/>
              </a:lnSpc>
              <a:buNone/>
            </a:pPr>
            <a:r>
              <a:rPr lang="en-US" sz="1550" b="1" dirty="0">
                <a:solidFill>
                  <a:srgbClr val="000000"/>
                </a:solidFill>
                <a:latin typeface="Inter Bold" pitchFamily="34" charset="0"/>
                <a:ea typeface="Inter Bold" pitchFamily="34" charset="-122"/>
                <a:cs typeface="Inter Bold" pitchFamily="34" charset="-120"/>
              </a:rPr>
              <a:t>2. BÀI TOÁN TỐI ƯU CHI PHÍ: Tiết kiệm chi phí du học Mỹ</a:t>
            </a:r>
            <a:endParaRPr lang="en-US" sz="1550" dirty="0"/>
          </a:p>
        </p:txBody>
      </p:sp>
      <p:sp>
        <p:nvSpPr>
          <p:cNvPr id="17" name="Shape 14"/>
          <p:cNvSpPr/>
          <p:nvPr/>
        </p:nvSpPr>
        <p:spPr>
          <a:xfrm>
            <a:off x="3402449" y="3790236"/>
            <a:ext cx="7825502" cy="983813"/>
          </a:xfrm>
          <a:prstGeom prst="roundRect">
            <a:avLst>
              <a:gd name="adj" fmla="val 4237"/>
            </a:avLst>
          </a:prstGeom>
          <a:noFill/>
          <a:ln w="7620">
            <a:solidFill>
              <a:srgbClr val="000000">
                <a:alpha val="8000"/>
              </a:srgbClr>
            </a:solidFill>
            <a:prstDash val="solid"/>
          </a:ln>
        </p:spPr>
      </p:sp>
      <p:sp>
        <p:nvSpPr>
          <p:cNvPr id="18" name="Shape 15"/>
          <p:cNvSpPr/>
          <p:nvPr/>
        </p:nvSpPr>
        <p:spPr>
          <a:xfrm>
            <a:off x="3410069" y="3797856"/>
            <a:ext cx="7810262" cy="193715"/>
          </a:xfrm>
          <a:prstGeom prst="rect">
            <a:avLst/>
          </a:prstGeom>
          <a:solidFill>
            <a:srgbClr val="FFFFFF">
              <a:alpha val="4000"/>
            </a:srgbClr>
          </a:solidFill>
          <a:ln/>
        </p:spPr>
      </p:sp>
      <p:sp>
        <p:nvSpPr>
          <p:cNvPr id="19" name="Shape 16"/>
          <p:cNvSpPr/>
          <p:nvPr/>
        </p:nvSpPr>
        <p:spPr>
          <a:xfrm>
            <a:off x="3410188" y="3797856"/>
            <a:ext cx="2235279" cy="193715"/>
          </a:xfrm>
          <a:prstGeom prst="roundRect">
            <a:avLst>
              <a:gd name="adj" fmla="val 21516"/>
            </a:avLst>
          </a:prstGeom>
          <a:solidFill>
            <a:srgbClr val="4950BC"/>
          </a:solidFill>
          <a:ln/>
        </p:spPr>
      </p:sp>
      <p:sp>
        <p:nvSpPr>
          <p:cNvPr id="20" name="Text 17"/>
          <p:cNvSpPr/>
          <p:nvPr/>
        </p:nvSpPr>
        <p:spPr>
          <a:xfrm>
            <a:off x="3509367" y="3835241"/>
            <a:ext cx="2033111" cy="118943"/>
          </a:xfrm>
          <a:prstGeom prst="rect">
            <a:avLst/>
          </a:prstGeom>
          <a:noFill/>
          <a:ln/>
        </p:spPr>
        <p:txBody>
          <a:bodyPr wrap="none" lIns="0" tIns="0" rIns="0" bIns="0" rtlCol="0" anchor="t"/>
          <a:lstStyle/>
          <a:p>
            <a:pPr algn="l" indent="0" marL="0">
              <a:lnSpc>
                <a:spcPts val="900"/>
              </a:lnSpc>
              <a:buNone/>
            </a:pPr>
            <a:r>
              <a:rPr lang="en-US" sz="750" b="1" dirty="0">
                <a:solidFill>
                  <a:srgbClr val="FFFFFF"/>
                </a:solidFill>
                <a:latin typeface="Inter" pitchFamily="34" charset="0"/>
                <a:ea typeface="Inter" pitchFamily="34" charset="-122"/>
                <a:cs typeface="Inter" pitchFamily="34" charset="-120"/>
              </a:rPr>
              <a:t>Hạng mục chi phí</a:t>
            </a:r>
            <a:endParaRPr lang="en-US" sz="750" dirty="0"/>
          </a:p>
        </p:txBody>
      </p:sp>
      <p:sp>
        <p:nvSpPr>
          <p:cNvPr id="21" name="Shape 18"/>
          <p:cNvSpPr/>
          <p:nvPr/>
        </p:nvSpPr>
        <p:spPr>
          <a:xfrm>
            <a:off x="5645468" y="3797856"/>
            <a:ext cx="2470309" cy="193715"/>
          </a:xfrm>
          <a:prstGeom prst="rect">
            <a:avLst/>
          </a:prstGeom>
          <a:solidFill>
            <a:srgbClr val="4950BC"/>
          </a:solidFill>
          <a:ln/>
        </p:spPr>
      </p:sp>
      <p:sp>
        <p:nvSpPr>
          <p:cNvPr id="22" name="Text 19"/>
          <p:cNvSpPr/>
          <p:nvPr/>
        </p:nvSpPr>
        <p:spPr>
          <a:xfrm>
            <a:off x="5748457" y="3835241"/>
            <a:ext cx="2264331" cy="118943"/>
          </a:xfrm>
          <a:prstGeom prst="rect">
            <a:avLst/>
          </a:prstGeom>
          <a:noFill/>
          <a:ln/>
        </p:spPr>
        <p:txBody>
          <a:bodyPr wrap="none" lIns="0" tIns="0" rIns="0" bIns="0" rtlCol="0" anchor="t"/>
          <a:lstStyle/>
          <a:p>
            <a:pPr algn="l" indent="0" marL="0">
              <a:lnSpc>
                <a:spcPts val="900"/>
              </a:lnSpc>
              <a:buNone/>
            </a:pPr>
            <a:r>
              <a:rPr lang="en-US" sz="750" b="1" dirty="0">
                <a:solidFill>
                  <a:srgbClr val="FFFFFF"/>
                </a:solidFill>
                <a:latin typeface="Inter" pitchFamily="34" charset="0"/>
                <a:ea typeface="Inter" pitchFamily="34" charset="-122"/>
                <a:cs typeface="Inter" pitchFamily="34" charset="-120"/>
              </a:rPr>
              <a:t>Lộ trình du học Mỹ truyền thống</a:t>
            </a:r>
            <a:endParaRPr lang="en-US" sz="750" dirty="0"/>
          </a:p>
        </p:txBody>
      </p:sp>
      <p:sp>
        <p:nvSpPr>
          <p:cNvPr id="23" name="Shape 20"/>
          <p:cNvSpPr/>
          <p:nvPr/>
        </p:nvSpPr>
        <p:spPr>
          <a:xfrm>
            <a:off x="8115776" y="3797856"/>
            <a:ext cx="3104555" cy="193715"/>
          </a:xfrm>
          <a:prstGeom prst="rect">
            <a:avLst/>
          </a:prstGeom>
          <a:solidFill>
            <a:srgbClr val="4950BC"/>
          </a:solidFill>
          <a:ln/>
        </p:spPr>
      </p:sp>
      <p:sp>
        <p:nvSpPr>
          <p:cNvPr id="24" name="Text 21"/>
          <p:cNvSpPr/>
          <p:nvPr/>
        </p:nvSpPr>
        <p:spPr>
          <a:xfrm>
            <a:off x="8218765" y="3835241"/>
            <a:ext cx="2902387" cy="118943"/>
          </a:xfrm>
          <a:prstGeom prst="rect">
            <a:avLst/>
          </a:prstGeom>
          <a:noFill/>
          <a:ln/>
        </p:spPr>
        <p:txBody>
          <a:bodyPr wrap="none" lIns="0" tIns="0" rIns="0" bIns="0" rtlCol="0" anchor="t"/>
          <a:lstStyle/>
          <a:p>
            <a:pPr algn="l" indent="0" marL="0">
              <a:lnSpc>
                <a:spcPts val="900"/>
              </a:lnSpc>
              <a:buNone/>
            </a:pPr>
            <a:r>
              <a:rPr lang="en-US" sz="750" b="1" dirty="0">
                <a:solidFill>
                  <a:srgbClr val="FFFFFF"/>
                </a:solidFill>
                <a:latin typeface="Inter" pitchFamily="34" charset="0"/>
                <a:ea typeface="Inter" pitchFamily="34" charset="-122"/>
                <a:cs typeface="Inter" pitchFamily="34" charset="-120"/>
              </a:rPr>
              <a:t>Lộ trình du học Mỹ PowerPlus Global Pathway</a:t>
            </a:r>
            <a:endParaRPr lang="en-US" sz="750" dirty="0"/>
          </a:p>
        </p:txBody>
      </p:sp>
      <p:sp>
        <p:nvSpPr>
          <p:cNvPr id="25" name="Shape 22"/>
          <p:cNvSpPr/>
          <p:nvPr/>
        </p:nvSpPr>
        <p:spPr>
          <a:xfrm>
            <a:off x="3410069" y="3991570"/>
            <a:ext cx="7810262" cy="193715"/>
          </a:xfrm>
          <a:prstGeom prst="rect">
            <a:avLst/>
          </a:prstGeom>
          <a:solidFill>
            <a:srgbClr val="000000">
              <a:alpha val="4000"/>
            </a:srgbClr>
          </a:solidFill>
          <a:ln/>
        </p:spPr>
      </p:sp>
      <p:sp>
        <p:nvSpPr>
          <p:cNvPr id="26" name="Text 23"/>
          <p:cNvSpPr/>
          <p:nvPr/>
        </p:nvSpPr>
        <p:spPr>
          <a:xfrm>
            <a:off x="3509367" y="4028956"/>
            <a:ext cx="2033111"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Học phí tiếng Anh (ESL)</a:t>
            </a:r>
            <a:endParaRPr lang="en-US" sz="750" dirty="0"/>
          </a:p>
        </p:txBody>
      </p:sp>
      <p:sp>
        <p:nvSpPr>
          <p:cNvPr id="27" name="Text 24"/>
          <p:cNvSpPr/>
          <p:nvPr/>
        </p:nvSpPr>
        <p:spPr>
          <a:xfrm>
            <a:off x="5748457" y="4028956"/>
            <a:ext cx="2264331"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10,000-15,000 USD</a:t>
            </a:r>
            <a:endParaRPr lang="en-US" sz="750" dirty="0"/>
          </a:p>
        </p:txBody>
      </p:sp>
      <p:sp>
        <p:nvSpPr>
          <p:cNvPr id="28" name="Text 25"/>
          <p:cNvSpPr/>
          <p:nvPr/>
        </p:nvSpPr>
        <p:spPr>
          <a:xfrm>
            <a:off x="8218765" y="4028956"/>
            <a:ext cx="2902387"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Đã bao gồm trong 210-250 Triệu VND</a:t>
            </a:r>
            <a:endParaRPr lang="en-US" sz="750" dirty="0"/>
          </a:p>
        </p:txBody>
      </p:sp>
      <p:sp>
        <p:nvSpPr>
          <p:cNvPr id="29" name="Shape 26"/>
          <p:cNvSpPr/>
          <p:nvPr/>
        </p:nvSpPr>
        <p:spPr>
          <a:xfrm>
            <a:off x="3410069" y="4185285"/>
            <a:ext cx="7810262" cy="193715"/>
          </a:xfrm>
          <a:prstGeom prst="rect">
            <a:avLst/>
          </a:prstGeom>
          <a:solidFill>
            <a:srgbClr val="FFFFFF">
              <a:alpha val="4000"/>
            </a:srgbClr>
          </a:solidFill>
          <a:ln/>
        </p:spPr>
      </p:sp>
      <p:sp>
        <p:nvSpPr>
          <p:cNvPr id="30" name="Text 27"/>
          <p:cNvSpPr/>
          <p:nvPr/>
        </p:nvSpPr>
        <p:spPr>
          <a:xfrm>
            <a:off x="3509367" y="4222671"/>
            <a:ext cx="2033111"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Chi phí sinh hoạt (giai đoạn ESL)</a:t>
            </a:r>
            <a:endParaRPr lang="en-US" sz="750" dirty="0"/>
          </a:p>
        </p:txBody>
      </p:sp>
      <p:sp>
        <p:nvSpPr>
          <p:cNvPr id="31" name="Text 28"/>
          <p:cNvSpPr/>
          <p:nvPr/>
        </p:nvSpPr>
        <p:spPr>
          <a:xfrm>
            <a:off x="5748457" y="4222671"/>
            <a:ext cx="2264331"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10,000-15,000 USD</a:t>
            </a:r>
            <a:endParaRPr lang="en-US" sz="750" dirty="0"/>
          </a:p>
        </p:txBody>
      </p:sp>
      <p:sp>
        <p:nvSpPr>
          <p:cNvPr id="32" name="Text 29"/>
          <p:cNvSpPr/>
          <p:nvPr/>
        </p:nvSpPr>
        <p:spPr>
          <a:xfrm>
            <a:off x="8218765" y="4222671"/>
            <a:ext cx="2902387"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Tiết kiệm 100% chi phí sinh hoạt</a:t>
            </a:r>
            <a:endParaRPr lang="en-US" sz="750" dirty="0"/>
          </a:p>
        </p:txBody>
      </p:sp>
      <p:sp>
        <p:nvSpPr>
          <p:cNvPr id="33" name="Shape 30"/>
          <p:cNvSpPr/>
          <p:nvPr/>
        </p:nvSpPr>
        <p:spPr>
          <a:xfrm>
            <a:off x="3410069" y="4379000"/>
            <a:ext cx="7810262" cy="193715"/>
          </a:xfrm>
          <a:prstGeom prst="rect">
            <a:avLst/>
          </a:prstGeom>
          <a:solidFill>
            <a:srgbClr val="000000">
              <a:alpha val="4000"/>
            </a:srgbClr>
          </a:solidFill>
          <a:ln/>
        </p:spPr>
      </p:sp>
      <p:sp>
        <p:nvSpPr>
          <p:cNvPr id="34" name="Text 31"/>
          <p:cNvSpPr/>
          <p:nvPr/>
        </p:nvSpPr>
        <p:spPr>
          <a:xfrm>
            <a:off x="3509367" y="4416385"/>
            <a:ext cx="2033111"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Học phí chuyên ngành + đại cương</a:t>
            </a:r>
            <a:endParaRPr lang="en-US" sz="750" dirty="0"/>
          </a:p>
        </p:txBody>
      </p:sp>
      <p:sp>
        <p:nvSpPr>
          <p:cNvPr id="35" name="Text 32"/>
          <p:cNvSpPr/>
          <p:nvPr/>
        </p:nvSpPr>
        <p:spPr>
          <a:xfrm>
            <a:off x="5748457" y="4416385"/>
            <a:ext cx="2264331"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20,000-30,000 USD</a:t>
            </a:r>
            <a:endParaRPr lang="en-US" sz="750" dirty="0"/>
          </a:p>
        </p:txBody>
      </p:sp>
      <p:sp>
        <p:nvSpPr>
          <p:cNvPr id="36" name="Text 33"/>
          <p:cNvSpPr/>
          <p:nvPr/>
        </p:nvSpPr>
        <p:spPr>
          <a:xfrm>
            <a:off x="8218765" y="4416385"/>
            <a:ext cx="2902387"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19,500 USD</a:t>
            </a:r>
            <a:endParaRPr lang="en-US" sz="750" dirty="0"/>
          </a:p>
        </p:txBody>
      </p:sp>
      <p:sp>
        <p:nvSpPr>
          <p:cNvPr id="37" name="Shape 34"/>
          <p:cNvSpPr/>
          <p:nvPr/>
        </p:nvSpPr>
        <p:spPr>
          <a:xfrm>
            <a:off x="3410069" y="4572714"/>
            <a:ext cx="7810262" cy="193715"/>
          </a:xfrm>
          <a:prstGeom prst="rect">
            <a:avLst/>
          </a:prstGeom>
          <a:solidFill>
            <a:srgbClr val="FFFFFF">
              <a:alpha val="4000"/>
            </a:srgbClr>
          </a:solidFill>
          <a:ln/>
        </p:spPr>
      </p:sp>
      <p:sp>
        <p:nvSpPr>
          <p:cNvPr id="38" name="Text 35"/>
          <p:cNvSpPr/>
          <p:nvPr/>
        </p:nvSpPr>
        <p:spPr>
          <a:xfrm>
            <a:off x="3509367" y="4610100"/>
            <a:ext cx="2033111"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TỔNG CHI PHÍ</a:t>
            </a:r>
            <a:endParaRPr lang="en-US" sz="750" dirty="0"/>
          </a:p>
        </p:txBody>
      </p:sp>
      <p:sp>
        <p:nvSpPr>
          <p:cNvPr id="39" name="Text 36"/>
          <p:cNvSpPr/>
          <p:nvPr/>
        </p:nvSpPr>
        <p:spPr>
          <a:xfrm>
            <a:off x="5748457" y="4610100"/>
            <a:ext cx="2264331"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40,000-60,000 USD (1 tỷ – 1,5 tỷ VNĐ)</a:t>
            </a:r>
            <a:endParaRPr lang="en-US" sz="750" dirty="0"/>
          </a:p>
        </p:txBody>
      </p:sp>
      <p:sp>
        <p:nvSpPr>
          <p:cNvPr id="40" name="Text 37"/>
          <p:cNvSpPr/>
          <p:nvPr/>
        </p:nvSpPr>
        <p:spPr>
          <a:xfrm>
            <a:off x="8218765" y="4610100"/>
            <a:ext cx="2902387"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727 - 767 TRIỆU VNĐ</a:t>
            </a:r>
            <a:endParaRPr lang="en-US" sz="750" dirty="0"/>
          </a:p>
        </p:txBody>
      </p:sp>
      <p:sp>
        <p:nvSpPr>
          <p:cNvPr id="41" name="Text 38"/>
          <p:cNvSpPr/>
          <p:nvPr/>
        </p:nvSpPr>
        <p:spPr>
          <a:xfrm>
            <a:off x="3402449" y="4829770"/>
            <a:ext cx="7825502" cy="475774"/>
          </a:xfrm>
          <a:prstGeom prst="rect">
            <a:avLst/>
          </a:prstGeom>
          <a:noFill/>
          <a:ln/>
        </p:spPr>
        <p:txBody>
          <a:bodyPr wrap="squar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Kết luận:</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Bằng cách hoàn thành 15.5 tín chỉ đại cương chính quy của chương trình ngay tại Việt Nam trước khi chuyển sang Mỹ học tiếp, học sinh đã tiết kiệm hoàn toàn chi phí sinh hoạt, ăn ở tại Mỹ trong giai đoạn này — tương đương </a:t>
            </a:r>
            <a:pPr algn="l" indent="0" marL="0">
              <a:lnSpc>
                <a:spcPts val="900"/>
              </a:lnSpc>
              <a:buNone/>
            </a:pPr>
            <a:r>
              <a:rPr lang="en-US" sz="750" b="1" dirty="0">
                <a:solidFill>
                  <a:srgbClr val="272525"/>
                </a:solidFill>
                <a:latin typeface="Inter" pitchFamily="34" charset="0"/>
                <a:ea typeface="Inter" pitchFamily="34" charset="-122"/>
                <a:cs typeface="Inter" pitchFamily="34" charset="-120"/>
              </a:rPr>
              <a:t>10,000–15,000 USD, </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cũng như khoảng </a:t>
            </a:r>
            <a:pPr algn="l" indent="0" marL="0">
              <a:lnSpc>
                <a:spcPts val="900"/>
              </a:lnSpc>
              <a:buNone/>
            </a:pPr>
            <a:r>
              <a:rPr lang="en-US" sz="750" b="1" dirty="0">
                <a:solidFill>
                  <a:srgbClr val="272525"/>
                </a:solidFill>
                <a:latin typeface="Inter" pitchFamily="34" charset="0"/>
                <a:ea typeface="Inter" pitchFamily="34" charset="-122"/>
                <a:cs typeface="Inter" pitchFamily="34" charset="-120"/>
              </a:rPr>
              <a:t>10,000-15,000 USD cho chương trình học ESL</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so với lộ trình truyền thống (</a:t>
            </a:r>
            <a:pPr algn="l" indent="0" marL="0">
              <a:lnSpc>
                <a:spcPts val="900"/>
              </a:lnSpc>
              <a:buNone/>
            </a:pPr>
            <a:r>
              <a:rPr lang="en-US" sz="750" b="1" i="1" dirty="0">
                <a:solidFill>
                  <a:srgbClr val="272525"/>
                </a:solidFill>
                <a:latin typeface="Inter" pitchFamily="34" charset="0"/>
                <a:ea typeface="Inter" pitchFamily="34" charset="-122"/>
                <a:cs typeface="Inter" pitchFamily="34" charset="-120"/>
              </a:rPr>
              <a:t>Tiết kiệm được tổng cộng từ 20,000 - 30,000 USD</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Đây chính là "đòn bẩy tài chính" giúp tổng chi phí toàn lộ trình PowerPlus Global Pathway chỉ bằng </a:t>
            </a:r>
            <a:pPr algn="l" indent="0" marL="0">
              <a:lnSpc>
                <a:spcPts val="900"/>
              </a:lnSpc>
              <a:buNone/>
            </a:pPr>
            <a:r>
              <a:rPr lang="en-US" sz="750" b="1" dirty="0">
                <a:solidFill>
                  <a:srgbClr val="272525"/>
                </a:solidFill>
                <a:latin typeface="Inter" pitchFamily="34" charset="0"/>
                <a:ea typeface="Inter" pitchFamily="34" charset="-122"/>
                <a:cs typeface="Inter" pitchFamily="34" charset="-120"/>
              </a:rPr>
              <a:t>1/3</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so với du học Mỹ theo cách thông thường.</a:t>
            </a:r>
            <a:endParaRPr lang="en-US" sz="750" dirty="0"/>
          </a:p>
        </p:txBody>
      </p:sp>
      <p:sp>
        <p:nvSpPr>
          <p:cNvPr id="42" name="Text 39"/>
          <p:cNvSpPr/>
          <p:nvPr/>
        </p:nvSpPr>
        <p:spPr>
          <a:xfrm>
            <a:off x="3402449" y="5379958"/>
            <a:ext cx="5516761" cy="248007"/>
          </a:xfrm>
          <a:prstGeom prst="rect">
            <a:avLst/>
          </a:prstGeom>
          <a:noFill/>
          <a:ln/>
        </p:spPr>
        <p:txBody>
          <a:bodyPr wrap="none" lIns="0" tIns="0" rIns="0" bIns="0" rtlCol="0" anchor="t"/>
          <a:lstStyle/>
          <a:p>
            <a:pPr algn="l" indent="0" marL="0">
              <a:lnSpc>
                <a:spcPts val="1950"/>
              </a:lnSpc>
              <a:buNone/>
            </a:pPr>
            <a:r>
              <a:rPr lang="en-US" sz="1550" b="1" dirty="0">
                <a:solidFill>
                  <a:srgbClr val="000000"/>
                </a:solidFill>
                <a:latin typeface="Inter Bold" pitchFamily="34" charset="0"/>
                <a:ea typeface="Inter Bold" pitchFamily="34" charset="-122"/>
                <a:cs typeface="Inter Bold" pitchFamily="34" charset="-120"/>
              </a:rPr>
              <a:t>3. SỰ KHÁC BIỆT LỚN NHẤT: GIẢM THIỂU RỦI RO DU HỌC</a:t>
            </a:r>
            <a:endParaRPr lang="en-US" sz="1550" dirty="0"/>
          </a:p>
        </p:txBody>
      </p:sp>
      <p:sp>
        <p:nvSpPr>
          <p:cNvPr id="43" name="Shape 40"/>
          <p:cNvSpPr/>
          <p:nvPr/>
        </p:nvSpPr>
        <p:spPr>
          <a:xfrm>
            <a:off x="3331012" y="5702379"/>
            <a:ext cx="3934658" cy="917853"/>
          </a:xfrm>
          <a:prstGeom prst="roundRect">
            <a:avLst>
              <a:gd name="adj" fmla="val 7785"/>
            </a:avLst>
          </a:prstGeom>
          <a:solidFill>
            <a:srgbClr val="4950BC"/>
          </a:solidFill>
          <a:ln/>
        </p:spPr>
      </p:sp>
      <p:sp>
        <p:nvSpPr>
          <p:cNvPr id="44" name="Text 41"/>
          <p:cNvSpPr/>
          <p:nvPr/>
        </p:nvSpPr>
        <p:spPr>
          <a:xfrm>
            <a:off x="3430191" y="5751909"/>
            <a:ext cx="1299567" cy="155019"/>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Inter Bold" pitchFamily="34" charset="0"/>
                <a:ea typeface="Inter Bold" pitchFamily="34" charset="-122"/>
                <a:cs typeface="Inter Bold" pitchFamily="34" charset="-120"/>
              </a:rPr>
              <a:t>Lộ trình Truyền thống</a:t>
            </a:r>
            <a:endParaRPr lang="en-US" sz="950" dirty="0"/>
          </a:p>
        </p:txBody>
      </p:sp>
      <p:sp>
        <p:nvSpPr>
          <p:cNvPr id="45" name="Text 42"/>
          <p:cNvSpPr/>
          <p:nvPr/>
        </p:nvSpPr>
        <p:spPr>
          <a:xfrm>
            <a:off x="3430191" y="5956459"/>
            <a:ext cx="3736300" cy="646509"/>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FFFFFF"/>
                </a:solidFill>
                <a:latin typeface="Inter" pitchFamily="34" charset="0"/>
                <a:ea typeface="Inter" pitchFamily="34" charset="-122"/>
                <a:cs typeface="Inter" pitchFamily="34" charset="-120"/>
              </a:rPr>
              <a:t>Phải đóng học phí trước khi có visa.</a:t>
            </a:r>
            <a:endParaRPr lang="en-US" sz="750" dirty="0"/>
          </a:p>
          <a:p>
            <a:pPr algn="l" marL="342900" indent="-342900">
              <a:lnSpc>
                <a:spcPts val="900"/>
              </a:lnSpc>
              <a:buSzPct val="100000"/>
              <a:buChar char="•"/>
            </a:pPr>
            <a:r>
              <a:rPr lang="en-US" sz="750" dirty="0">
                <a:solidFill>
                  <a:srgbClr val="FFFFFF"/>
                </a:solidFill>
                <a:latin typeface="Inter" pitchFamily="34" charset="0"/>
                <a:ea typeface="Inter" pitchFamily="34" charset="-122"/>
                <a:cs typeface="Inter" pitchFamily="34" charset="-120"/>
              </a:rPr>
              <a:t>Nguy cơ mất thời gian xử lý hoàn phí nếu visa bị từ chối </a:t>
            </a:r>
            <a:endParaRPr lang="en-US" sz="750" dirty="0"/>
          </a:p>
          <a:p>
            <a:pPr algn="l" marL="342900" indent="-342900">
              <a:lnSpc>
                <a:spcPts val="900"/>
              </a:lnSpc>
              <a:buSzPct val="100000"/>
              <a:buChar char="•"/>
            </a:pPr>
            <a:r>
              <a:rPr lang="en-US" sz="750" dirty="0">
                <a:solidFill>
                  <a:srgbClr val="FFFFFF"/>
                </a:solidFill>
                <a:latin typeface="Inter" pitchFamily="34" charset="0"/>
                <a:ea typeface="Inter" pitchFamily="34" charset="-122"/>
                <a:cs typeface="Inter" pitchFamily="34" charset="-120"/>
              </a:rPr>
              <a:t>Sinh viên dể sốc văn hóa và khó khăn trong hòa nhập khi sang Mỹ học ngay từ đầu.</a:t>
            </a:r>
            <a:endParaRPr lang="en-US" sz="750" dirty="0"/>
          </a:p>
          <a:p>
            <a:pPr algn="l" marL="342900" indent="-342900">
              <a:lnSpc>
                <a:spcPts val="900"/>
              </a:lnSpc>
              <a:buSzPct val="100000"/>
              <a:buChar char="•"/>
            </a:pPr>
            <a:r>
              <a:rPr lang="en-US" sz="750" dirty="0">
                <a:solidFill>
                  <a:srgbClr val="FFFFFF"/>
                </a:solidFill>
                <a:latin typeface="Inter" pitchFamily="34" charset="0"/>
                <a:ea typeface="Inter" pitchFamily="34" charset="-122"/>
                <a:cs typeface="Inter" pitchFamily="34" charset="-120"/>
              </a:rPr>
              <a:t>Tốn kém nếu sinh viên trượt các môn học phải học lại với chi phí cao</a:t>
            </a:r>
            <a:endParaRPr lang="en-US" sz="750" dirty="0"/>
          </a:p>
        </p:txBody>
      </p:sp>
      <p:sp>
        <p:nvSpPr>
          <p:cNvPr id="46" name="Shape 43"/>
          <p:cNvSpPr/>
          <p:nvPr/>
        </p:nvSpPr>
        <p:spPr>
          <a:xfrm>
            <a:off x="7372350" y="5702379"/>
            <a:ext cx="3934658" cy="917853"/>
          </a:xfrm>
          <a:prstGeom prst="roundRect">
            <a:avLst>
              <a:gd name="adj" fmla="val 7785"/>
            </a:avLst>
          </a:prstGeom>
          <a:solidFill>
            <a:srgbClr val="4950BC"/>
          </a:solidFill>
          <a:ln/>
        </p:spPr>
      </p:sp>
      <p:sp>
        <p:nvSpPr>
          <p:cNvPr id="47" name="Text 44"/>
          <p:cNvSpPr/>
          <p:nvPr/>
        </p:nvSpPr>
        <p:spPr>
          <a:xfrm>
            <a:off x="7471529" y="5751909"/>
            <a:ext cx="1384578" cy="155019"/>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Inter Bold" pitchFamily="34" charset="0"/>
                <a:ea typeface="Inter Bold" pitchFamily="34" charset="-122"/>
                <a:cs typeface="Inter Bold" pitchFamily="34" charset="-120"/>
              </a:rPr>
              <a:t>Lộ trình của PowerPlus</a:t>
            </a:r>
            <a:endParaRPr lang="en-US" sz="950" dirty="0"/>
          </a:p>
        </p:txBody>
      </p:sp>
      <p:sp>
        <p:nvSpPr>
          <p:cNvPr id="48" name="Text 45"/>
          <p:cNvSpPr/>
          <p:nvPr/>
        </p:nvSpPr>
        <p:spPr>
          <a:xfrm>
            <a:off x="7471529" y="5956459"/>
            <a:ext cx="3736300" cy="527566"/>
          </a:xfrm>
          <a:prstGeom prst="rect">
            <a:avLst/>
          </a:prstGeom>
          <a:noFill/>
          <a:ln/>
        </p:spPr>
        <p:txBody>
          <a:bodyPr wrap="square" lIns="0" tIns="0" rIns="0" bIns="0" rtlCol="0" anchor="t"/>
          <a:lstStyle/>
          <a:p>
            <a:pPr algn="l" marL="342900" indent="-342900">
              <a:lnSpc>
                <a:spcPts val="900"/>
              </a:lnSpc>
              <a:buSzPct val="100000"/>
              <a:buChar char="•"/>
            </a:pPr>
            <a:r>
              <a:rPr lang="en-US" sz="750" dirty="0">
                <a:solidFill>
                  <a:srgbClr val="FFFFFF"/>
                </a:solidFill>
                <a:latin typeface="Inter" pitchFamily="34" charset="0"/>
                <a:ea typeface="Inter" pitchFamily="34" charset="-122"/>
                <a:cs typeface="Inter" pitchFamily="34" charset="-120"/>
              </a:rPr>
              <a:t>Chỉ đóng học phí  tại Mỹ sau khi có visa F1 </a:t>
            </a:r>
            <a:endParaRPr lang="en-US" sz="750" dirty="0"/>
          </a:p>
          <a:p>
            <a:pPr algn="l" marL="342900" indent="-342900">
              <a:lnSpc>
                <a:spcPts val="900"/>
              </a:lnSpc>
              <a:buSzPct val="100000"/>
              <a:buChar char="•"/>
            </a:pPr>
            <a:r>
              <a:rPr lang="en-US" sz="750" dirty="0">
                <a:solidFill>
                  <a:srgbClr val="FFFFFF"/>
                </a:solidFill>
                <a:latin typeface="Inter" pitchFamily="34" charset="0"/>
                <a:ea typeface="Inter" pitchFamily="34" charset="-122"/>
                <a:cs typeface="Inter" pitchFamily="34" charset="-120"/>
              </a:rPr>
              <a:t>Có thể học lại các môn trượt tại Việt Nam với chi phí thấp.</a:t>
            </a:r>
            <a:endParaRPr lang="en-US" sz="750" dirty="0"/>
          </a:p>
          <a:p>
            <a:pPr algn="l" marL="342900" indent="-342900">
              <a:lnSpc>
                <a:spcPts val="900"/>
              </a:lnSpc>
              <a:buSzPct val="100000"/>
              <a:buChar char="•"/>
            </a:pPr>
            <a:r>
              <a:rPr lang="en-US" sz="750" dirty="0">
                <a:solidFill>
                  <a:srgbClr val="FFFFFF"/>
                </a:solidFill>
                <a:latin typeface="Inter" pitchFamily="34" charset="0"/>
                <a:ea typeface="Inter" pitchFamily="34" charset="-122"/>
                <a:cs typeface="Inter" pitchFamily="34" charset="-120"/>
              </a:rPr>
              <a:t>Giảm đáng kể rủi ro tài chính cho phụ huynh</a:t>
            </a:r>
            <a:endParaRPr lang="en-US" sz="750" dirty="0"/>
          </a:p>
          <a:p>
            <a:pPr algn="l" marL="342900" indent="-342900">
              <a:lnSpc>
                <a:spcPts val="900"/>
              </a:lnSpc>
              <a:buSzPct val="100000"/>
              <a:buChar char="•"/>
            </a:pPr>
            <a:r>
              <a:rPr lang="en-US" sz="750" dirty="0">
                <a:solidFill>
                  <a:srgbClr val="FFFFFF"/>
                </a:solidFill>
                <a:latin typeface="Inter" pitchFamily="34" charset="0"/>
                <a:ea typeface="Inter" pitchFamily="34" charset="-122"/>
                <a:cs typeface="Inter" pitchFamily="34" charset="-120"/>
              </a:rPr>
              <a:t>Sinh viên làm quen phương pháp học Mỹ ngay tại Việt Nam.</a:t>
            </a:r>
            <a:endParaRPr lang="en-US" sz="750" dirty="0"/>
          </a:p>
        </p:txBody>
      </p:sp>
      <p:sp>
        <p:nvSpPr>
          <p:cNvPr id="49" name="Text 46"/>
          <p:cNvSpPr/>
          <p:nvPr/>
        </p:nvSpPr>
        <p:spPr>
          <a:xfrm>
            <a:off x="3402449" y="6675953"/>
            <a:ext cx="7825502" cy="237887"/>
          </a:xfrm>
          <a:prstGeom prst="rect">
            <a:avLst/>
          </a:prstGeom>
          <a:noFill/>
          <a:ln/>
        </p:spPr>
        <p:txBody>
          <a:bodyPr wrap="square" lIns="0" tIns="0" rIns="0" bIns="0" rtlCol="0" anchor="t"/>
          <a:lstStyle/>
          <a:p>
            <a:pPr algn="l" indent="0" marL="0">
              <a:lnSpc>
                <a:spcPts val="900"/>
              </a:lnSpc>
              <a:buNone/>
            </a:pPr>
            <a:r>
              <a:rPr lang="en-US" sz="750" i="1" dirty="0">
                <a:solidFill>
                  <a:srgbClr val="272525"/>
                </a:solidFill>
                <a:latin typeface="Inter" pitchFamily="34" charset="0"/>
                <a:ea typeface="Inter" pitchFamily="34" charset="-122"/>
                <a:cs typeface="Inter" pitchFamily="34" charset="-120"/>
              </a:rPr>
              <a:t>Thay vì con phải mất </a:t>
            </a:r>
            <a:pPr algn="l" indent="0" marL="0">
              <a:lnSpc>
                <a:spcPts val="900"/>
              </a:lnSpc>
              <a:buNone/>
            </a:pPr>
            <a:r>
              <a:rPr lang="en-US" sz="750" b="1" i="1" dirty="0">
                <a:solidFill>
                  <a:srgbClr val="272525"/>
                </a:solidFill>
                <a:latin typeface="Inter" pitchFamily="34" charset="0"/>
                <a:ea typeface="Inter" pitchFamily="34" charset="-122"/>
                <a:cs typeface="Inter" pitchFamily="34" charset="-120"/>
              </a:rPr>
              <a:t>2,5 - 3 năm </a:t>
            </a:r>
            <a:pPr algn="l" indent="0" marL="0">
              <a:lnSpc>
                <a:spcPts val="900"/>
              </a:lnSpc>
              <a:buNone/>
            </a:pPr>
            <a:r>
              <a:rPr lang="en-US" sz="750" i="1" dirty="0">
                <a:solidFill>
                  <a:srgbClr val="272525"/>
                </a:solidFill>
                <a:latin typeface="Inter" pitchFamily="34" charset="0"/>
                <a:ea typeface="Inter" pitchFamily="34" charset="-122"/>
                <a:cs typeface="Inter" pitchFamily="34" charset="-120"/>
              </a:rPr>
              <a:t>để hoàn thành chương trình theo lộ trình truyền thống, thì với PowerPlus Global Pathway sinh viên có thể hoàn thành bằng trong khoảng </a:t>
            </a:r>
            <a:pPr algn="l" indent="0" marL="0">
              <a:lnSpc>
                <a:spcPts val="900"/>
              </a:lnSpc>
              <a:buNone/>
            </a:pPr>
            <a:r>
              <a:rPr lang="en-US" sz="750" b="1" i="1" dirty="0">
                <a:solidFill>
                  <a:srgbClr val="272525"/>
                </a:solidFill>
                <a:latin typeface="Inter" pitchFamily="34" charset="0"/>
                <a:ea typeface="Inter" pitchFamily="34" charset="-122"/>
                <a:cs typeface="Inter" pitchFamily="34" charset="-120"/>
              </a:rPr>
              <a:t>17 tháng</a:t>
            </a:r>
            <a:pPr algn="l" indent="0" marL="0">
              <a:lnSpc>
                <a:spcPts val="900"/>
              </a:lnSpc>
              <a:buNone/>
            </a:pPr>
            <a:r>
              <a:rPr lang="en-US" sz="750" i="1" dirty="0">
                <a:solidFill>
                  <a:srgbClr val="272525"/>
                </a:solidFill>
                <a:latin typeface="Inter" pitchFamily="34" charset="0"/>
                <a:ea typeface="Inter" pitchFamily="34" charset="-122"/>
                <a:cs typeface="Inter" pitchFamily="34" charset="-120"/>
              </a:rPr>
              <a:t> và đủ điều kiện đi làm việc sau tốt nghiệp hoặc tiếp tục học lên Đại Học .</a:t>
            </a:r>
            <a:endParaRPr lang="en-US" sz="750" dirty="0"/>
          </a:p>
        </p:txBody>
      </p:sp>
      <p:sp>
        <p:nvSpPr>
          <p:cNvPr id="50" name="Text 47"/>
          <p:cNvSpPr/>
          <p:nvPr/>
        </p:nvSpPr>
        <p:spPr>
          <a:xfrm>
            <a:off x="3402449" y="6969562"/>
            <a:ext cx="7825502" cy="237887"/>
          </a:xfrm>
          <a:prstGeom prst="rect">
            <a:avLst/>
          </a:prstGeom>
          <a:noFill/>
          <a:ln/>
        </p:spPr>
        <p:txBody>
          <a:bodyPr wrap="square" lIns="0" tIns="0" rIns="0" bIns="0" rtlCol="0" anchor="t"/>
          <a:lstStyle/>
          <a:p>
            <a:pPr algn="l" indent="0" marL="0">
              <a:lnSpc>
                <a:spcPts val="900"/>
              </a:lnSpc>
              <a:buNone/>
            </a:pPr>
            <a:r>
              <a:rPr lang="en-US" sz="750" i="1" dirty="0">
                <a:solidFill>
                  <a:srgbClr val="272525"/>
                </a:solidFill>
                <a:latin typeface="Inter" pitchFamily="34" charset="0"/>
                <a:ea typeface="Inter" pitchFamily="34" charset="-122"/>
                <a:cs typeface="Inter" pitchFamily="34" charset="-120"/>
              </a:rPr>
              <a:t>Theo lộ trình du học truyền thống, tổng chi phí  có thể lên đến </a:t>
            </a:r>
            <a:pPr algn="l" indent="0" marL="0">
              <a:lnSpc>
                <a:spcPts val="900"/>
              </a:lnSpc>
              <a:buNone/>
            </a:pPr>
            <a:r>
              <a:rPr lang="en-US" sz="750" b="1" i="1" dirty="0">
                <a:solidFill>
                  <a:srgbClr val="272525"/>
                </a:solidFill>
                <a:latin typeface="Inter" pitchFamily="34" charset="0"/>
                <a:ea typeface="Inter" pitchFamily="34" charset="-122"/>
                <a:cs typeface="Inter" pitchFamily="34" charset="-120"/>
              </a:rPr>
              <a:t>1.5 -  2 Tỷ đồng.</a:t>
            </a:r>
            <a:pPr algn="l" indent="0" marL="0">
              <a:lnSpc>
                <a:spcPts val="900"/>
              </a:lnSpc>
              <a:buNone/>
            </a:pPr>
            <a:r>
              <a:rPr lang="en-US" sz="750" i="1" dirty="0">
                <a:solidFill>
                  <a:srgbClr val="272525"/>
                </a:solidFill>
                <a:latin typeface="Inter" pitchFamily="34" charset="0"/>
                <a:ea typeface="Inter" pitchFamily="34" charset="-122"/>
                <a:cs typeface="Inter" pitchFamily="34" charset="-120"/>
              </a:rPr>
              <a:t> Trong khi đó, với chương trình  </a:t>
            </a:r>
            <a:pPr algn="l" indent="0" marL="0">
              <a:lnSpc>
                <a:spcPts val="900"/>
              </a:lnSpc>
              <a:buNone/>
            </a:pPr>
            <a:r>
              <a:rPr lang="en-US" sz="750" b="1" i="1" dirty="0">
                <a:solidFill>
                  <a:srgbClr val="272525"/>
                </a:solidFill>
                <a:latin typeface="Inter" pitchFamily="34" charset="0"/>
                <a:ea typeface="Inter" pitchFamily="34" charset="-122"/>
                <a:cs typeface="Inter" pitchFamily="34" charset="-120"/>
              </a:rPr>
              <a:t>PowerPlus Global Pathway</a:t>
            </a:r>
            <a:pPr algn="l" indent="0" marL="0">
              <a:lnSpc>
                <a:spcPts val="900"/>
              </a:lnSpc>
              <a:buNone/>
            </a:pPr>
            <a:r>
              <a:rPr lang="en-US" sz="750" i="1" dirty="0">
                <a:solidFill>
                  <a:srgbClr val="272525"/>
                </a:solidFill>
                <a:latin typeface="Inter" pitchFamily="34" charset="0"/>
                <a:ea typeface="Inter" pitchFamily="34" charset="-122"/>
                <a:cs typeface="Inter" pitchFamily="34" charset="-120"/>
              </a:rPr>
              <a:t>, tổng chi phí  ước tính khoảng</a:t>
            </a:r>
            <a:pPr algn="l" indent="0" marL="0">
              <a:lnSpc>
                <a:spcPts val="900"/>
              </a:lnSpc>
              <a:buNone/>
            </a:pPr>
            <a:r>
              <a:rPr lang="en-US" sz="750" b="1" i="1" dirty="0">
                <a:solidFill>
                  <a:srgbClr val="272525"/>
                </a:solidFill>
                <a:latin typeface="Inter" pitchFamily="34" charset="0"/>
                <a:ea typeface="Inter" pitchFamily="34" charset="-122"/>
                <a:cs typeface="Inter" pitchFamily="34" charset="-120"/>
              </a:rPr>
              <a:t> 727 -767 triệu</a:t>
            </a:r>
            <a:pPr algn="l" indent="0" marL="0">
              <a:lnSpc>
                <a:spcPts val="900"/>
              </a:lnSpc>
              <a:buNone/>
            </a:pPr>
            <a:r>
              <a:rPr lang="en-US" sz="750" i="1" dirty="0">
                <a:solidFill>
                  <a:srgbClr val="272525"/>
                </a:solidFill>
                <a:latin typeface="Inter" pitchFamily="34" charset="0"/>
                <a:ea typeface="Inter" pitchFamily="34" charset="-122"/>
                <a:cs typeface="Inter" pitchFamily="34" charset="-120"/>
              </a:rPr>
              <a:t> đồng, giúp gia đình tiết kiệm chi phí đáng kể.</a:t>
            </a:r>
            <a:endParaRPr lang="en-US" sz="750" dirty="0"/>
          </a:p>
        </p:txBody>
      </p:sp>
      <p:sp>
        <p:nvSpPr>
          <p:cNvPr id="51" name="Text 48"/>
          <p:cNvSpPr/>
          <p:nvPr/>
        </p:nvSpPr>
        <p:spPr>
          <a:xfrm>
            <a:off x="3402449" y="7263170"/>
            <a:ext cx="7825502" cy="237887"/>
          </a:xfrm>
          <a:prstGeom prst="rect">
            <a:avLst/>
          </a:prstGeom>
          <a:noFill/>
          <a:ln/>
        </p:spPr>
        <p:txBody>
          <a:bodyPr wrap="square" lIns="0" tIns="0" rIns="0" bIns="0" rtlCol="0" anchor="t"/>
          <a:lstStyle/>
          <a:p>
            <a:pPr algn="l" indent="0" marL="0">
              <a:lnSpc>
                <a:spcPts val="900"/>
              </a:lnSpc>
              <a:buNone/>
            </a:pPr>
            <a:r>
              <a:rPr lang="en-US" sz="750" b="1" i="1" dirty="0">
                <a:solidFill>
                  <a:srgbClr val="272525"/>
                </a:solidFill>
                <a:latin typeface="Inter" pitchFamily="34" charset="0"/>
                <a:ea typeface="Inter" pitchFamily="34" charset="-122"/>
                <a:cs typeface="Inter" pitchFamily="34" charset="-120"/>
              </a:rPr>
              <a:t>Và điều làm phụ huynh an tâm nhất khi ký hợp đồng với PowerPlus là:</a:t>
            </a:r>
            <a:pPr algn="l" indent="0" marL="0">
              <a:lnSpc>
                <a:spcPts val="900"/>
              </a:lnSpc>
              <a:buNone/>
            </a:pPr>
            <a:r>
              <a:rPr lang="en-US" sz="750" i="1" dirty="0">
                <a:solidFill>
                  <a:srgbClr val="272525"/>
                </a:solidFill>
                <a:latin typeface="Inter" pitchFamily="34" charset="0"/>
                <a:ea typeface="Inter" pitchFamily="34" charset="-122"/>
                <a:cs typeface="Inter" pitchFamily="34" charset="-120"/>
              </a:rPr>
              <a:t> Hoàn toàn không phải chuyển hàng chục ngàn đô sang Mỹ khi chưa biết con có đậu Visa hay không. Con đậu Visa F1 đàng hoàng, lúc đó gia đình mới đóng học phí giai đoạn 2 theo từng kỳ học. Rủi ro tài chính được PowerPlus kéo về mức thấp nhất có thể.</a:t>
            </a:r>
            <a:endParaRPr lang="en-US" sz="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1177528" y="831532"/>
            <a:ext cx="12275344" cy="972979"/>
          </a:xfrm>
          <a:prstGeom prst="rect">
            <a:avLst/>
          </a:prstGeom>
          <a:noFill/>
          <a:ln/>
        </p:spPr>
        <p:txBody>
          <a:bodyPr wrap="square" lIns="0" tIns="0" rIns="0" bIns="0" rtlCol="0" anchor="t"/>
          <a:lstStyle/>
          <a:p>
            <a:pPr algn="l" indent="0" marL="0">
              <a:lnSpc>
                <a:spcPts val="3800"/>
              </a:lnSpc>
              <a:buNone/>
            </a:pPr>
            <a:r>
              <a:rPr lang="en-US" sz="3050" b="1" dirty="0">
                <a:solidFill>
                  <a:srgbClr val="000000"/>
                </a:solidFill>
                <a:latin typeface="Inter Bold" pitchFamily="34" charset="0"/>
                <a:ea typeface="Inter Bold" pitchFamily="34" charset="-122"/>
                <a:cs typeface="Inter Bold" pitchFamily="34" charset="-120"/>
              </a:rPr>
              <a:t>Giới Thiệu Đối Tác Chiến Lược tại Mỹ:Taylor Business Institute (TBI)</a:t>
            </a:r>
            <a:pPr algn="l" indent="0" marL="0">
              <a:lnSpc>
                <a:spcPts val="3800"/>
              </a:lnSpc>
              <a:buNone/>
            </a:pPr>
            <a:r>
              <a:rPr lang="en-US" sz="3050" b="1" dirty="0">
                <a:solidFill>
                  <a:srgbClr val="000000"/>
                </a:solidFill>
                <a:latin typeface="Inter Bold" pitchFamily="34" charset="0"/>
                <a:ea typeface="Inter Bold" pitchFamily="34" charset="-122"/>
                <a:cs typeface="Inter Bold" pitchFamily="34" charset="-120"/>
              </a:rPr>
              <a:t> - Hơn 60 Năm Uy Tín</a:t>
            </a:r>
            <a:endParaRPr lang="en-US" sz="3050" dirty="0"/>
          </a:p>
        </p:txBody>
      </p:sp>
      <p:sp>
        <p:nvSpPr>
          <p:cNvPr id="3" name="Shape 1"/>
          <p:cNvSpPr/>
          <p:nvPr/>
        </p:nvSpPr>
        <p:spPr>
          <a:xfrm>
            <a:off x="1177528" y="2126320"/>
            <a:ext cx="12275344" cy="27027"/>
          </a:xfrm>
          <a:prstGeom prst="rect">
            <a:avLst/>
          </a:prstGeom>
          <a:solidFill>
            <a:srgbClr val="272525">
              <a:alpha val="50000"/>
            </a:srgbClr>
          </a:solidFill>
          <a:ln/>
        </p:spPr>
      </p:sp>
      <p:pic>
        <p:nvPicPr>
          <p:cNvPr id="4" name="Image 0" descr="preencoded.png">    </p:cNvPr>
          <p:cNvPicPr>
            <a:picLocks noChangeAspect="1"/>
          </p:cNvPicPr>
          <p:nvPr/>
        </p:nvPicPr>
        <p:blipFill>
          <a:blip r:embed="rId1"/>
          <a:stretch>
            <a:fillRect/>
          </a:stretch>
        </p:blipFill>
        <p:spPr>
          <a:xfrm>
            <a:off x="1185148" y="2393156"/>
            <a:ext cx="4486394" cy="1867972"/>
          </a:xfrm>
          <a:prstGeom prst="rect">
            <a:avLst/>
          </a:prstGeom>
        </p:spPr>
      </p:pic>
      <p:pic>
        <p:nvPicPr>
          <p:cNvPr id="5" name="Image 1" descr="preencoded.png">    </p:cNvPr>
          <p:cNvPicPr>
            <a:picLocks noChangeAspect="1"/>
          </p:cNvPicPr>
          <p:nvPr/>
        </p:nvPicPr>
        <p:blipFill>
          <a:blip r:embed="rId2"/>
          <a:stretch>
            <a:fillRect/>
          </a:stretch>
        </p:blipFill>
        <p:spPr>
          <a:xfrm>
            <a:off x="5795962" y="2393156"/>
            <a:ext cx="3967996" cy="1867972"/>
          </a:xfrm>
          <a:prstGeom prst="rect">
            <a:avLst/>
          </a:prstGeom>
        </p:spPr>
      </p:pic>
      <p:pic>
        <p:nvPicPr>
          <p:cNvPr id="6" name="Image 2" descr="preencoded.png">    </p:cNvPr>
          <p:cNvPicPr>
            <a:picLocks noChangeAspect="1"/>
          </p:cNvPicPr>
          <p:nvPr/>
        </p:nvPicPr>
        <p:blipFill>
          <a:blip r:embed="rId3"/>
          <a:stretch>
            <a:fillRect/>
          </a:stretch>
        </p:blipFill>
        <p:spPr>
          <a:xfrm>
            <a:off x="9888379" y="2393156"/>
            <a:ext cx="3556992" cy="1867972"/>
          </a:xfrm>
          <a:prstGeom prst="rect">
            <a:avLst/>
          </a:prstGeom>
        </p:spPr>
      </p:pic>
      <p:sp>
        <p:nvSpPr>
          <p:cNvPr id="7" name="Text 2"/>
          <p:cNvSpPr/>
          <p:nvPr/>
        </p:nvSpPr>
        <p:spPr>
          <a:xfrm>
            <a:off x="1177528" y="4501039"/>
            <a:ext cx="12275344" cy="222052"/>
          </a:xfrm>
          <a:prstGeom prst="rect">
            <a:avLst/>
          </a:prstGeom>
          <a:noFill/>
          <a:ln/>
        </p:spPr>
        <p:txBody>
          <a:bodyPr wrap="none" lIns="0" tIns="0" rIns="0" bIns="0" rtlCol="0" anchor="t"/>
          <a:lstStyle/>
          <a:p>
            <a:pPr algn="l" indent="0" marL="0">
              <a:lnSpc>
                <a:spcPts val="1700"/>
              </a:lnSpc>
              <a:buNone/>
            </a:pPr>
            <a:r>
              <a:rPr lang="en-US" sz="1200" dirty="0">
                <a:solidFill>
                  <a:srgbClr val="272525"/>
                </a:solidFill>
                <a:latin typeface="Inter" pitchFamily="34" charset="0"/>
                <a:ea typeface="Inter" pitchFamily="34" charset="-122"/>
                <a:cs typeface="Inter" pitchFamily="34" charset="-120"/>
              </a:rPr>
              <a:t>Chương trình được vận hành dưới sự hợp tác độc quyền cùng </a:t>
            </a:r>
            <a:pPr algn="l" indent="0" marL="0">
              <a:lnSpc>
                <a:spcPts val="1700"/>
              </a:lnSpc>
              <a:buNone/>
            </a:pPr>
            <a:r>
              <a:rPr lang="en-US" sz="1200" b="1" dirty="0">
                <a:solidFill>
                  <a:srgbClr val="272525"/>
                </a:solidFill>
                <a:latin typeface="Inter" pitchFamily="34" charset="0"/>
                <a:ea typeface="Inter" pitchFamily="34" charset="-122"/>
                <a:cs typeface="Inter" pitchFamily="34" charset="-120"/>
              </a:rPr>
              <a:t>Taylor Business Institute (TBI)</a:t>
            </a:r>
            <a:pPr algn="l" indent="0" marL="0">
              <a:lnSpc>
                <a:spcPts val="1700"/>
              </a:lnSpc>
              <a:buNone/>
            </a:pPr>
            <a:r>
              <a:rPr lang="en-US" sz="1200" dirty="0">
                <a:solidFill>
                  <a:srgbClr val="272525"/>
                </a:solidFill>
                <a:latin typeface="Inter" pitchFamily="34" charset="0"/>
                <a:ea typeface="Inter" pitchFamily="34" charset="-122"/>
                <a:cs typeface="Inter" pitchFamily="34" charset="-120"/>
              </a:rPr>
              <a:t>.</a:t>
            </a:r>
            <a:endParaRPr lang="en-US" sz="1200" dirty="0"/>
          </a:p>
        </p:txBody>
      </p:sp>
      <p:sp>
        <p:nvSpPr>
          <p:cNvPr id="8" name="Text 3"/>
          <p:cNvSpPr/>
          <p:nvPr/>
        </p:nvSpPr>
        <p:spPr>
          <a:xfrm>
            <a:off x="1177528" y="4860369"/>
            <a:ext cx="12275344" cy="930831"/>
          </a:xfrm>
          <a:prstGeom prst="rect">
            <a:avLst/>
          </a:prstGeom>
          <a:noFill/>
          <a:ln/>
        </p:spPr>
        <p:txBody>
          <a:bodyPr wrap="square" lIns="0" tIns="0" rIns="0" bIns="0" rtlCol="0" anchor="t"/>
          <a:lstStyle/>
          <a:p>
            <a:pPr algn="l" marL="342900" indent="-342900">
              <a:lnSpc>
                <a:spcPts val="1700"/>
              </a:lnSpc>
              <a:buSzPct val="100000"/>
              <a:buChar char="•"/>
            </a:pPr>
            <a:r>
              <a:rPr lang="en-US" sz="1200" b="1" dirty="0">
                <a:solidFill>
                  <a:srgbClr val="272525"/>
                </a:solidFill>
                <a:latin typeface="Inter" pitchFamily="34" charset="0"/>
                <a:ea typeface="Inter" pitchFamily="34" charset="-122"/>
                <a:cs typeface="Inter" pitchFamily="34" charset="-120"/>
              </a:rPr>
              <a:t>Lịch sử &amp; Kiểm định:</a:t>
            </a:r>
            <a:pPr algn="l" indent="0" marL="0">
              <a:lnSpc>
                <a:spcPts val="1700"/>
              </a:lnSpc>
              <a:buNone/>
            </a:pPr>
            <a:r>
              <a:rPr lang="en-US" sz="1200" dirty="0">
                <a:solidFill>
                  <a:srgbClr val="272525"/>
                </a:solidFill>
                <a:latin typeface="Inter" pitchFamily="34" charset="0"/>
                <a:ea typeface="Inter" pitchFamily="34" charset="-122"/>
                <a:cs typeface="Inter" pitchFamily="34" charset="-120"/>
              </a:rPr>
              <a:t> Thành lập từ năm 1962, trường TBI được kiểm định bởi Ủy ban Giáo dục Đại học Hoa Kỳ (HLC) và được bang Illinois phê duyệt cấp bằng Associate of Applied Science.</a:t>
            </a:r>
            <a:endParaRPr lang="en-US" sz="1200" dirty="0"/>
          </a:p>
          <a:p>
            <a:pPr algn="l" marL="342900" indent="-342900">
              <a:lnSpc>
                <a:spcPts val="1700"/>
              </a:lnSpc>
              <a:buSzPct val="100000"/>
              <a:buChar char="•"/>
            </a:pPr>
            <a:r>
              <a:rPr lang="en-US" sz="1200" b="1" dirty="0">
                <a:solidFill>
                  <a:srgbClr val="272525"/>
                </a:solidFill>
                <a:latin typeface="Inter" pitchFamily="34" charset="0"/>
                <a:ea typeface="Inter" pitchFamily="34" charset="-122"/>
                <a:cs typeface="Inter" pitchFamily="34" charset="-120"/>
              </a:rPr>
              <a:t>Vị trí đắc địa:</a:t>
            </a:r>
            <a:pPr algn="l" indent="0" marL="0">
              <a:lnSpc>
                <a:spcPts val="1700"/>
              </a:lnSpc>
              <a:buNone/>
            </a:pPr>
            <a:r>
              <a:rPr lang="en-US" sz="1200" dirty="0">
                <a:solidFill>
                  <a:srgbClr val="272525"/>
                </a:solidFill>
                <a:latin typeface="Inter" pitchFamily="34" charset="0"/>
                <a:ea typeface="Inter" pitchFamily="34" charset="-122"/>
                <a:cs typeface="Inter" pitchFamily="34" charset="-120"/>
              </a:rPr>
              <a:t> Trường tọa lạc ngay tại trung tâm Chicago Loop (29 E. Madison Street) – khu vực sầm uất, an toàn và là trung tâm tài chính, công nghệ, học thuật bậc nhất nước Mỹ.</a:t>
            </a:r>
            <a:endParaRPr lang="en-US" sz="1200" dirty="0"/>
          </a:p>
        </p:txBody>
      </p:sp>
      <p:sp>
        <p:nvSpPr>
          <p:cNvPr id="9" name="Text 4"/>
          <p:cNvSpPr/>
          <p:nvPr/>
        </p:nvSpPr>
        <p:spPr>
          <a:xfrm>
            <a:off x="1177528" y="5928479"/>
            <a:ext cx="12275344" cy="666155"/>
          </a:xfrm>
          <a:prstGeom prst="rect">
            <a:avLst/>
          </a:prstGeom>
          <a:noFill/>
          <a:ln/>
        </p:spPr>
        <p:txBody>
          <a:bodyPr wrap="square" lIns="0" tIns="0" rIns="0" bIns="0" rtlCol="0" anchor="t"/>
          <a:lstStyle/>
          <a:p>
            <a:pPr algn="l" indent="0" marL="0">
              <a:lnSpc>
                <a:spcPts val="1700"/>
              </a:lnSpc>
              <a:buNone/>
            </a:pPr>
            <a:r>
              <a:rPr lang="en-US" sz="1200" dirty="0">
                <a:solidFill>
                  <a:srgbClr val="272525"/>
                </a:solidFill>
                <a:latin typeface="Inter" pitchFamily="34" charset="0"/>
                <a:ea typeface="Inter" pitchFamily="34" charset="-122"/>
                <a:cs typeface="Inter" pitchFamily="34" charset="-120"/>
              </a:rPr>
              <a:t>Các chương trình bằng liên kết của TBI trang bị cho sinh viên quốc tế nền tảng học thuật và kỹ năng làm việc ứng dụng. Điều này cho phép sinh viên đủ điều kiện (theo quy định của liên bang Hoa Kỳ) tham gia Đào tạo Thực hành theo Chương trình (CPT) sau khi hoàn thành 2 học kỳ tại Mỹ, và sau khi tốt nghiệp, tham gia Đào tạo Thực hành Tự chọn (OPT) trong tối đa một năm trọn vẹn.</a:t>
            </a:r>
            <a:endParaRPr lang="en-US" sz="1200" dirty="0"/>
          </a:p>
        </p:txBody>
      </p:sp>
      <p:sp>
        <p:nvSpPr>
          <p:cNvPr id="10" name="Text 5"/>
          <p:cNvSpPr/>
          <p:nvPr/>
        </p:nvSpPr>
        <p:spPr>
          <a:xfrm>
            <a:off x="1177528" y="6731913"/>
            <a:ext cx="12275344" cy="666155"/>
          </a:xfrm>
          <a:prstGeom prst="rect">
            <a:avLst/>
          </a:prstGeom>
          <a:noFill/>
          <a:ln/>
        </p:spPr>
        <p:txBody>
          <a:bodyPr wrap="square" lIns="0" tIns="0" rIns="0" bIns="0" rtlCol="0" anchor="t"/>
          <a:lstStyle/>
          <a:p>
            <a:pPr algn="l" indent="0" marL="0">
              <a:lnSpc>
                <a:spcPts val="1700"/>
              </a:lnSpc>
              <a:buNone/>
            </a:pPr>
            <a:r>
              <a:rPr lang="en-US" sz="1200" dirty="0">
                <a:solidFill>
                  <a:srgbClr val="272525"/>
                </a:solidFill>
                <a:latin typeface="Inter" pitchFamily="34" charset="0"/>
                <a:ea typeface="Inter" pitchFamily="34" charset="-122"/>
                <a:cs typeface="Inter" pitchFamily="34" charset="-120"/>
              </a:rPr>
              <a:t>Taylor Business Institute nằm trong hành lang các trường đại học tại khu vực Chicago Loop. Trong khu vực này, Nhà trường duy trì mối quan hệ liên thông với </a:t>
            </a:r>
            <a:pPr algn="l" indent="0" marL="0">
              <a:lnSpc>
                <a:spcPts val="1700"/>
              </a:lnSpc>
              <a:buNone/>
            </a:pPr>
            <a:r>
              <a:rPr lang="en-US" sz="1200" b="1" dirty="0">
                <a:solidFill>
                  <a:srgbClr val="272525"/>
                </a:solidFill>
                <a:latin typeface="Inter" pitchFamily="34" charset="0"/>
                <a:ea typeface="Inter" pitchFamily="34" charset="-122"/>
                <a:cs typeface="Inter" pitchFamily="34" charset="-120"/>
              </a:rPr>
              <a:t>National Louis University</a:t>
            </a:r>
            <a:pPr algn="l" indent="0" marL="0">
              <a:lnSpc>
                <a:spcPts val="1700"/>
              </a:lnSpc>
              <a:buNone/>
            </a:pPr>
            <a:r>
              <a:rPr lang="en-US" sz="1200" dirty="0">
                <a:solidFill>
                  <a:srgbClr val="272525"/>
                </a:solidFill>
                <a:latin typeface="Inter" pitchFamily="34" charset="0"/>
                <a:ea typeface="Inter" pitchFamily="34" charset="-122"/>
                <a:cs typeface="Inter" pitchFamily="34" charset="-120"/>
              </a:rPr>
              <a:t> và </a:t>
            </a:r>
            <a:pPr algn="l" indent="0" marL="0">
              <a:lnSpc>
                <a:spcPts val="1700"/>
              </a:lnSpc>
              <a:buNone/>
            </a:pPr>
            <a:r>
              <a:rPr lang="en-US" sz="1200" b="1" dirty="0">
                <a:solidFill>
                  <a:srgbClr val="272525"/>
                </a:solidFill>
                <a:latin typeface="Inter" pitchFamily="34" charset="0"/>
                <a:ea typeface="Inter" pitchFamily="34" charset="-122"/>
                <a:cs typeface="Inter" pitchFamily="34" charset="-120"/>
              </a:rPr>
              <a:t>East-West University</a:t>
            </a:r>
            <a:pPr algn="l" indent="0" marL="0">
              <a:lnSpc>
                <a:spcPts val="1700"/>
              </a:lnSpc>
              <a:buNone/>
            </a:pPr>
            <a:r>
              <a:rPr lang="en-US" sz="1200" dirty="0">
                <a:solidFill>
                  <a:srgbClr val="272525"/>
                </a:solidFill>
                <a:latin typeface="Inter" pitchFamily="34" charset="0"/>
                <a:ea typeface="Inter" pitchFamily="34" charset="-122"/>
                <a:cs typeface="Inter" pitchFamily="34" charset="-120"/>
              </a:rPr>
              <a:t>. TBI cũng có mối quan hệ liên thông với </a:t>
            </a:r>
            <a:pPr algn="l" indent="0" marL="0">
              <a:lnSpc>
                <a:spcPts val="1700"/>
              </a:lnSpc>
              <a:buNone/>
            </a:pPr>
            <a:r>
              <a:rPr lang="en-US" sz="1200" b="1" dirty="0">
                <a:solidFill>
                  <a:srgbClr val="272525"/>
                </a:solidFill>
                <a:latin typeface="Inter" pitchFamily="34" charset="0"/>
                <a:ea typeface="Inter" pitchFamily="34" charset="-122"/>
                <a:cs typeface="Inter" pitchFamily="34" charset="-120"/>
              </a:rPr>
              <a:t>DeVry University</a:t>
            </a:r>
            <a:pPr algn="l" indent="0" marL="0">
              <a:lnSpc>
                <a:spcPts val="1700"/>
              </a:lnSpc>
              <a:buNone/>
            </a:pPr>
            <a:r>
              <a:rPr lang="en-US" sz="1200" dirty="0">
                <a:solidFill>
                  <a:srgbClr val="272525"/>
                </a:solidFill>
                <a:latin typeface="Inter" pitchFamily="34" charset="0"/>
                <a:ea typeface="Inter" pitchFamily="34" charset="-122"/>
                <a:cs typeface="Inter" pitchFamily="34" charset="-120"/>
              </a:rPr>
              <a:t>. Tín chỉ của TBI có thể được đánh giá để chuyển tiếp bởi các trường cao đẳng và đại học khác tại Chicago, trên toàn tiểu bang Illinois và khắp Hoa Kỳ, tùy thuộc vào chính sách của trường tiếp nhận.</a:t>
            </a:r>
            <a:endParaRPr lang="en-US"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3402449" y="272891"/>
            <a:ext cx="5966579" cy="310158"/>
          </a:xfrm>
          <a:prstGeom prst="rect">
            <a:avLst/>
          </a:prstGeom>
          <a:noFill/>
          <a:ln/>
        </p:spPr>
        <p:txBody>
          <a:bodyPr wrap="none" lIns="0" tIns="0" rIns="0" bIns="0" rtlCol="0" anchor="t"/>
          <a:lstStyle/>
          <a:p>
            <a:pPr algn="l" indent="0" marL="0">
              <a:lnSpc>
                <a:spcPts val="2400"/>
              </a:lnSpc>
              <a:buNone/>
            </a:pPr>
            <a:r>
              <a:rPr lang="en-US" sz="1950" b="1" dirty="0">
                <a:solidFill>
                  <a:srgbClr val="000000"/>
                </a:solidFill>
                <a:latin typeface="Inter Bold" pitchFamily="34" charset="0"/>
                <a:ea typeface="Inter Bold" pitchFamily="34" charset="-122"/>
                <a:cs typeface="Inter Bold" pitchFamily="34" charset="-120"/>
              </a:rPr>
              <a:t>Trải Nghiệm Học Tập Tại Taylor Business Institute</a:t>
            </a:r>
            <a:endParaRPr lang="en-US" sz="1950" dirty="0"/>
          </a:p>
        </p:txBody>
      </p:sp>
      <p:sp>
        <p:nvSpPr>
          <p:cNvPr id="3" name="Shape 1"/>
          <p:cNvSpPr/>
          <p:nvPr/>
        </p:nvSpPr>
        <p:spPr>
          <a:xfrm>
            <a:off x="3402449" y="731802"/>
            <a:ext cx="7825502" cy="20003"/>
          </a:xfrm>
          <a:prstGeom prst="rect">
            <a:avLst/>
          </a:prstGeom>
          <a:solidFill>
            <a:srgbClr val="272525">
              <a:alpha val="50000"/>
            </a:srgbClr>
          </a:solidFill>
          <a:ln/>
        </p:spPr>
      </p:sp>
      <p:sp>
        <p:nvSpPr>
          <p:cNvPr id="4" name="Text 2"/>
          <p:cNvSpPr/>
          <p:nvPr/>
        </p:nvSpPr>
        <p:spPr>
          <a:xfrm>
            <a:off x="3402449" y="807482"/>
            <a:ext cx="7825502"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Khám phá môi trường học tập năng động và chuyên nghiệp tại TBI - nơi sinh viên quốc tế được trải nghiệm giáo dục Mỹ chất lượng cao ngay tại trung tâm Chicago.</a:t>
            </a:r>
            <a:endParaRPr lang="en-US" sz="750" dirty="0"/>
          </a:p>
        </p:txBody>
      </p:sp>
      <p:sp>
        <p:nvSpPr>
          <p:cNvPr id="5" name="Text 3"/>
          <p:cNvSpPr/>
          <p:nvPr/>
        </p:nvSpPr>
        <p:spPr>
          <a:xfrm>
            <a:off x="3402449" y="982147"/>
            <a:ext cx="7825502"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Vị trí</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Downtown Chicago (29 E. Madison Street)</a:t>
            </a:r>
            <a:endParaRPr lang="en-US" sz="750" dirty="0"/>
          </a:p>
        </p:txBody>
      </p:sp>
      <p:pic>
        <p:nvPicPr>
          <p:cNvPr id="6" name="Image 0" descr="preencoded.png">    </p:cNvPr>
          <p:cNvPicPr>
            <a:picLocks noChangeAspect="1"/>
          </p:cNvPicPr>
          <p:nvPr/>
        </p:nvPicPr>
        <p:blipFill>
          <a:blip r:embed="rId1"/>
          <a:stretch>
            <a:fillRect/>
          </a:stretch>
        </p:blipFill>
        <p:spPr>
          <a:xfrm>
            <a:off x="3402449" y="1212532"/>
            <a:ext cx="2595801" cy="2595801"/>
          </a:xfrm>
          <a:prstGeom prst="rect">
            <a:avLst/>
          </a:prstGeom>
        </p:spPr>
      </p:pic>
      <p:pic>
        <p:nvPicPr>
          <p:cNvPr id="7" name="Image 1" descr="preencoded.png">    </p:cNvPr>
          <p:cNvPicPr>
            <a:picLocks noChangeAspect="1"/>
          </p:cNvPicPr>
          <p:nvPr/>
        </p:nvPicPr>
        <p:blipFill>
          <a:blip r:embed="rId2"/>
          <a:stretch>
            <a:fillRect/>
          </a:stretch>
        </p:blipFill>
        <p:spPr>
          <a:xfrm>
            <a:off x="6798350" y="1212532"/>
            <a:ext cx="3654385" cy="2602468"/>
          </a:xfrm>
          <a:prstGeom prst="rect">
            <a:avLst/>
          </a:prstGeom>
        </p:spPr>
      </p:pic>
      <p:sp>
        <p:nvSpPr>
          <p:cNvPr id="8" name="Text 4"/>
          <p:cNvSpPr/>
          <p:nvPr/>
        </p:nvSpPr>
        <p:spPr>
          <a:xfrm>
            <a:off x="3402449" y="3975973"/>
            <a:ext cx="1538287" cy="155019"/>
          </a:xfrm>
          <a:prstGeom prst="rect">
            <a:avLst/>
          </a:prstGeom>
          <a:noFill/>
          <a:ln/>
        </p:spPr>
        <p:txBody>
          <a:bodyPr wrap="none" lIns="0" tIns="0" rIns="0" bIns="0" rtlCol="0" anchor="t"/>
          <a:lstStyle/>
          <a:p>
            <a:pPr algn="l" indent="0" marL="0">
              <a:lnSpc>
                <a:spcPts val="1200"/>
              </a:lnSpc>
              <a:buNone/>
            </a:pPr>
            <a:r>
              <a:rPr lang="en-US" sz="950" b="1" dirty="0">
                <a:solidFill>
                  <a:srgbClr val="000000"/>
                </a:solidFill>
                <a:latin typeface="Inter Bold" pitchFamily="34" charset="0"/>
                <a:ea typeface="Inter Bold" pitchFamily="34" charset="-122"/>
                <a:cs typeface="Inter Bold" pitchFamily="34" charset="-120"/>
              </a:rPr>
              <a:t>Cơ Sở Vật Chất &amp; Lớp Học</a:t>
            </a:r>
            <a:endParaRPr lang="en-US" sz="950" dirty="0"/>
          </a:p>
        </p:txBody>
      </p:sp>
      <p:pic>
        <p:nvPicPr>
          <p:cNvPr id="9" name="Image 2" descr="preencoded.png">    </p:cNvPr>
          <p:cNvPicPr>
            <a:picLocks noChangeAspect="1"/>
          </p:cNvPicPr>
          <p:nvPr/>
        </p:nvPicPr>
        <p:blipFill>
          <a:blip r:embed="rId3"/>
          <a:stretch>
            <a:fillRect/>
          </a:stretch>
        </p:blipFill>
        <p:spPr>
          <a:xfrm>
            <a:off x="3402449" y="4186714"/>
            <a:ext cx="3791783" cy="3791783"/>
          </a:xfrm>
          <a:prstGeom prst="rect">
            <a:avLst/>
          </a:prstGeom>
        </p:spPr>
      </p:pic>
      <p:sp>
        <p:nvSpPr>
          <p:cNvPr id="10" name="Text 5"/>
          <p:cNvSpPr/>
          <p:nvPr/>
        </p:nvSpPr>
        <p:spPr>
          <a:xfrm>
            <a:off x="3402449" y="8034218"/>
            <a:ext cx="3791783" cy="356830"/>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Taylor Business Institute tự hào với cơ sở vật chất hiện đại, phòng học tiện nghi, thư viện đa dạng và không gian học tập chung được thiết kế để tối ưu hóa trải nghiệm giáo dục.</a:t>
            </a:r>
            <a:endParaRPr lang="en-US" sz="750" dirty="0"/>
          </a:p>
        </p:txBody>
      </p:sp>
      <p:sp>
        <p:nvSpPr>
          <p:cNvPr id="11" name="Text 6"/>
          <p:cNvSpPr/>
          <p:nvPr/>
        </p:nvSpPr>
        <p:spPr>
          <a:xfrm>
            <a:off x="7443788" y="3975973"/>
            <a:ext cx="1247180" cy="155019"/>
          </a:xfrm>
          <a:prstGeom prst="rect">
            <a:avLst/>
          </a:prstGeom>
          <a:noFill/>
          <a:ln/>
        </p:spPr>
        <p:txBody>
          <a:bodyPr wrap="none" lIns="0" tIns="0" rIns="0" bIns="0" rtlCol="0" anchor="t"/>
          <a:lstStyle/>
          <a:p>
            <a:pPr algn="l" indent="0" marL="0">
              <a:lnSpc>
                <a:spcPts val="1200"/>
              </a:lnSpc>
              <a:buNone/>
            </a:pPr>
            <a:r>
              <a:rPr lang="en-US" sz="950" b="1" dirty="0">
                <a:solidFill>
                  <a:srgbClr val="000000"/>
                </a:solidFill>
                <a:latin typeface="Inter Bold" pitchFamily="34" charset="0"/>
                <a:ea typeface="Inter Bold" pitchFamily="34" charset="-122"/>
                <a:cs typeface="Inter Bold" pitchFamily="34" charset="-120"/>
              </a:rPr>
              <a:t>Hoạt Động Sinh Viên</a:t>
            </a:r>
            <a:endParaRPr lang="en-US" sz="950" dirty="0"/>
          </a:p>
        </p:txBody>
      </p:sp>
      <p:pic>
        <p:nvPicPr>
          <p:cNvPr id="12" name="Image 3" descr="preencoded.png">    </p:cNvPr>
          <p:cNvPicPr>
            <a:picLocks noChangeAspect="1"/>
          </p:cNvPicPr>
          <p:nvPr/>
        </p:nvPicPr>
        <p:blipFill>
          <a:blip r:embed="rId4"/>
          <a:stretch>
            <a:fillRect/>
          </a:stretch>
        </p:blipFill>
        <p:spPr>
          <a:xfrm>
            <a:off x="7443788" y="4186714"/>
            <a:ext cx="3137773" cy="2353270"/>
          </a:xfrm>
          <a:prstGeom prst="rect">
            <a:avLst/>
          </a:prstGeom>
        </p:spPr>
      </p:pic>
      <p:sp>
        <p:nvSpPr>
          <p:cNvPr id="13" name="Text 7"/>
          <p:cNvSpPr/>
          <p:nvPr/>
        </p:nvSpPr>
        <p:spPr>
          <a:xfrm>
            <a:off x="7443788" y="6595705"/>
            <a:ext cx="3791783" cy="356830"/>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Ngoài giờ học, TBI khuyến khích sinh viên tham gia các hoạt động ngoại khóa, câu lạc bộ và sự kiện văn hóa, giúp sinh viên phát triển toàn diện và hòa nhập cộng đồng.</a:t>
            </a:r>
            <a:endParaRPr lang="en-US" sz="750" dirty="0"/>
          </a:p>
        </p:txBody>
      </p:sp>
      <p:sp>
        <p:nvSpPr>
          <p:cNvPr id="14" name="Text 8"/>
          <p:cNvSpPr/>
          <p:nvPr/>
        </p:nvSpPr>
        <p:spPr>
          <a:xfrm>
            <a:off x="3402449" y="8510111"/>
            <a:ext cx="5841563" cy="155019"/>
          </a:xfrm>
          <a:prstGeom prst="rect">
            <a:avLst/>
          </a:prstGeom>
          <a:noFill/>
          <a:ln/>
        </p:spPr>
        <p:txBody>
          <a:bodyPr wrap="none" lIns="0" tIns="0" rIns="0" bIns="0" rtlCol="0" anchor="t"/>
          <a:lstStyle/>
          <a:p>
            <a:pPr algn="l" indent="0" marL="0">
              <a:lnSpc>
                <a:spcPts val="1200"/>
              </a:lnSpc>
              <a:buNone/>
            </a:pPr>
            <a:r>
              <a:rPr lang="en-US" sz="950" b="1" dirty="0">
                <a:solidFill>
                  <a:srgbClr val="000000"/>
                </a:solidFill>
                <a:latin typeface="Inter Bold" pitchFamily="34" charset="0"/>
                <a:ea typeface="Inter Bold" pitchFamily="34" charset="-122"/>
                <a:cs typeface="Inter Bold" pitchFamily="34" charset="-120"/>
              </a:rPr>
              <a:t>Tổng Giám Đốc PowerPlus Đến Thăm &amp; Làm Việc Trực Tiếp Với Hiệu Trưởng &amp; Cán Bộ Của Trường</a:t>
            </a:r>
            <a:endParaRPr lang="en-US" sz="950" dirty="0"/>
          </a:p>
        </p:txBody>
      </p:sp>
      <p:pic>
        <p:nvPicPr>
          <p:cNvPr id="15" name="Image 4" descr="preencoded.png">    </p:cNvPr>
          <p:cNvPicPr>
            <a:picLocks noChangeAspect="1"/>
          </p:cNvPicPr>
          <p:nvPr/>
        </p:nvPicPr>
        <p:blipFill>
          <a:blip r:embed="rId5"/>
          <a:stretch>
            <a:fillRect/>
          </a:stretch>
        </p:blipFill>
        <p:spPr>
          <a:xfrm>
            <a:off x="3410069" y="8807648"/>
            <a:ext cx="2550557" cy="2550557"/>
          </a:xfrm>
          <a:prstGeom prst="rect">
            <a:avLst/>
          </a:prstGeom>
        </p:spPr>
      </p:pic>
      <p:pic>
        <p:nvPicPr>
          <p:cNvPr id="16" name="Image 5" descr="preencoded.png">    </p:cNvPr>
          <p:cNvPicPr>
            <a:picLocks noChangeAspect="1"/>
          </p:cNvPicPr>
          <p:nvPr/>
        </p:nvPicPr>
        <p:blipFill>
          <a:blip r:embed="rId6"/>
          <a:stretch>
            <a:fillRect/>
          </a:stretch>
        </p:blipFill>
        <p:spPr>
          <a:xfrm>
            <a:off x="6039922" y="8807648"/>
            <a:ext cx="2550557" cy="2550557"/>
          </a:xfrm>
          <a:prstGeom prst="rect">
            <a:avLst/>
          </a:prstGeom>
        </p:spPr>
      </p:pic>
      <p:pic>
        <p:nvPicPr>
          <p:cNvPr id="17" name="Image 6" descr="preencoded.png">    </p:cNvPr>
          <p:cNvPicPr>
            <a:picLocks noChangeAspect="1"/>
          </p:cNvPicPr>
          <p:nvPr/>
        </p:nvPicPr>
        <p:blipFill>
          <a:blip r:embed="rId7"/>
          <a:stretch>
            <a:fillRect/>
          </a:stretch>
        </p:blipFill>
        <p:spPr>
          <a:xfrm>
            <a:off x="8669774" y="8807648"/>
            <a:ext cx="2550557" cy="2550557"/>
          </a:xfrm>
          <a:prstGeom prst="rect">
            <a:avLst/>
          </a:prstGeom>
        </p:spPr>
      </p:pic>
      <p:sp>
        <p:nvSpPr>
          <p:cNvPr id="18" name="Shape 9"/>
          <p:cNvSpPr/>
          <p:nvPr/>
        </p:nvSpPr>
        <p:spPr>
          <a:xfrm>
            <a:off x="3402449" y="11531605"/>
            <a:ext cx="7825502" cy="20003"/>
          </a:xfrm>
          <a:prstGeom prst="rect">
            <a:avLst/>
          </a:prstGeom>
          <a:solidFill>
            <a:srgbClr val="272525">
              <a:alpha val="50000"/>
            </a:srgbClr>
          </a:solidFill>
          <a:ln/>
        </p:spPr>
      </p:sp>
      <p:sp>
        <p:nvSpPr>
          <p:cNvPr id="19" name="Text 10"/>
          <p:cNvSpPr/>
          <p:nvPr/>
        </p:nvSpPr>
        <p:spPr>
          <a:xfrm>
            <a:off x="3402449" y="11625977"/>
            <a:ext cx="5124450" cy="248007"/>
          </a:xfrm>
          <a:prstGeom prst="rect">
            <a:avLst/>
          </a:prstGeom>
          <a:noFill/>
          <a:ln/>
        </p:spPr>
        <p:txBody>
          <a:bodyPr wrap="none" lIns="0" tIns="0" rIns="0" bIns="0" rtlCol="0" anchor="t"/>
          <a:lstStyle/>
          <a:p>
            <a:pPr algn="l" indent="0" marL="0">
              <a:lnSpc>
                <a:spcPts val="1950"/>
              </a:lnSpc>
              <a:buNone/>
            </a:pPr>
            <a:r>
              <a:rPr lang="en-US" sz="1550" b="1" dirty="0">
                <a:solidFill>
                  <a:srgbClr val="000000"/>
                </a:solidFill>
                <a:latin typeface="Inter Bold" pitchFamily="34" charset="0"/>
                <a:ea typeface="Inter Bold" pitchFamily="34" charset="-122"/>
                <a:cs typeface="Inter Bold" pitchFamily="34" charset="-120"/>
              </a:rPr>
              <a:t>Xem Thêm Về Trường TBI Qua Các Kênh Mạng Xã Hội</a:t>
            </a:r>
            <a:endParaRPr lang="en-US" sz="1550" dirty="0"/>
          </a:p>
        </p:txBody>
      </p:sp>
      <p:pic>
        <p:nvPicPr>
          <p:cNvPr id="20" name="Image 7" descr="preencoded.png">
            <a:hlinkClick r:id="rId9" tooltip=""/>
          </p:cNvPr>
          <p:cNvPicPr>
            <a:picLocks noChangeAspect="1"/>
          </p:cNvPicPr>
          <p:nvPr/>
        </p:nvPicPr>
        <p:blipFill>
          <a:blip r:embed="rId8"/>
          <a:stretch>
            <a:fillRect/>
          </a:stretch>
        </p:blipFill>
        <p:spPr>
          <a:xfrm>
            <a:off x="3402449" y="11948398"/>
            <a:ext cx="7825502" cy="1007507"/>
          </a:xfrm>
          <a:prstGeom prst="rect">
            <a:avLst/>
          </a:prstGeom>
        </p:spPr>
      </p:pic>
      <p:sp>
        <p:nvSpPr>
          <p:cNvPr id="21" name="Text 11"/>
          <p:cNvSpPr/>
          <p:nvPr/>
        </p:nvSpPr>
        <p:spPr>
          <a:xfrm>
            <a:off x="3402449" y="13011626"/>
            <a:ext cx="7825502"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Taylor Business Institute cam kết cung cấp một nền giáo dục chất lượng cao, trang bị cho sinh viên những kỹ năng cần thiết để thành công trong sự nghiệp và đóng góp vào cộng đồng toàn cầu.</a:t>
            </a:r>
            <a:endParaRPr lang="en-US" sz="750" dirty="0"/>
          </a:p>
        </p:txBody>
      </p:sp>
      <p:sp>
        <p:nvSpPr>
          <p:cNvPr id="22" name="Text 12"/>
          <p:cNvSpPr/>
          <p:nvPr/>
        </p:nvSpPr>
        <p:spPr>
          <a:xfrm>
            <a:off x="3402449" y="13305234"/>
            <a:ext cx="7825502"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Theo dõi các hoạt động và tìm hiểu về hoạt động học tập thường nhật tại Facebook, YouTube và Website của Trường.</a:t>
            </a:r>
            <a:endParaRPr lang="en-US" sz="750" dirty="0"/>
          </a:p>
        </p:txBody>
      </p:sp>
      <p:pic>
        <p:nvPicPr>
          <p:cNvPr id="23" name="Image 8" descr="preencoded.png">    </p:cNvPr>
          <p:cNvPicPr>
            <a:picLocks noChangeAspect="1"/>
          </p:cNvPicPr>
          <p:nvPr/>
        </p:nvPicPr>
        <p:blipFill>
          <a:blip r:embed="rId10"/>
          <a:stretch>
            <a:fillRect/>
          </a:stretch>
        </p:blipFill>
        <p:spPr>
          <a:xfrm>
            <a:off x="3402449" y="13479899"/>
            <a:ext cx="1106805" cy="272891"/>
          </a:xfrm>
          <a:prstGeom prst="rect">
            <a:avLst/>
          </a:prstGeom>
        </p:spPr>
      </p:pic>
      <p:pic>
        <p:nvPicPr>
          <p:cNvPr id="24" name="Image 9" descr="preencoded.png">    </p:cNvPr>
          <p:cNvPicPr>
            <a:picLocks noChangeAspect="1"/>
          </p:cNvPicPr>
          <p:nvPr/>
        </p:nvPicPr>
        <p:blipFill>
          <a:blip r:embed="rId11"/>
          <a:stretch>
            <a:fillRect/>
          </a:stretch>
        </p:blipFill>
        <p:spPr>
          <a:xfrm>
            <a:off x="4558784" y="13479899"/>
            <a:ext cx="885706" cy="272891"/>
          </a:xfrm>
          <a:prstGeom prst="rect">
            <a:avLst/>
          </a:prstGeom>
        </p:spPr>
      </p:pic>
      <p:pic>
        <p:nvPicPr>
          <p:cNvPr id="25" name="Image 10" descr="preencoded.png">
            <a:hlinkClick r:id="rId13" tooltip=""/>
          </p:cNvPr>
          <p:cNvPicPr>
            <a:picLocks noChangeAspect="1"/>
          </p:cNvPicPr>
          <p:nvPr/>
        </p:nvPicPr>
        <p:blipFill>
          <a:blip r:embed="rId12"/>
          <a:stretch>
            <a:fillRect/>
          </a:stretch>
        </p:blipFill>
        <p:spPr>
          <a:xfrm>
            <a:off x="5494020" y="13479899"/>
            <a:ext cx="771525" cy="27289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3153847" y="1133713"/>
            <a:ext cx="6177082" cy="329803"/>
          </a:xfrm>
          <a:prstGeom prst="rect">
            <a:avLst/>
          </a:prstGeom>
          <a:noFill/>
          <a:ln/>
        </p:spPr>
        <p:txBody>
          <a:bodyPr wrap="none" lIns="0" tIns="0" rIns="0" bIns="0" rtlCol="0" anchor="t"/>
          <a:lstStyle/>
          <a:p>
            <a:pPr algn="l" indent="0" marL="0">
              <a:lnSpc>
                <a:spcPts val="2550"/>
              </a:lnSpc>
              <a:buNone/>
            </a:pPr>
            <a:r>
              <a:rPr lang="en-US" sz="2050" b="1" dirty="0">
                <a:solidFill>
                  <a:srgbClr val="000000"/>
                </a:solidFill>
                <a:latin typeface="Inter Bold" pitchFamily="34" charset="0"/>
                <a:ea typeface="Inter Bold" pitchFamily="34" charset="-122"/>
                <a:cs typeface="Inter Bold" pitchFamily="34" charset="-120"/>
              </a:rPr>
              <a:t>Mạng Lưới Đại Học Đối Tác Chuyển Tiếp Của TBI</a:t>
            </a:r>
            <a:endParaRPr lang="en-US" sz="2050" dirty="0"/>
          </a:p>
        </p:txBody>
      </p:sp>
      <p:sp>
        <p:nvSpPr>
          <p:cNvPr id="3" name="Shape 1"/>
          <p:cNvSpPr/>
          <p:nvPr/>
        </p:nvSpPr>
        <p:spPr>
          <a:xfrm>
            <a:off x="3153847" y="1628371"/>
            <a:ext cx="8322588" cy="20717"/>
          </a:xfrm>
          <a:prstGeom prst="rect">
            <a:avLst/>
          </a:prstGeom>
          <a:solidFill>
            <a:srgbClr val="272525">
              <a:alpha val="50000"/>
            </a:srgbClr>
          </a:solidFill>
          <a:ln/>
        </p:spPr>
      </p:sp>
      <p:pic>
        <p:nvPicPr>
          <p:cNvPr id="4" name="Image 0" descr="preencoded.png">    </p:cNvPr>
          <p:cNvPicPr>
            <a:picLocks noChangeAspect="1"/>
          </p:cNvPicPr>
          <p:nvPr/>
        </p:nvPicPr>
        <p:blipFill>
          <a:blip r:embed="rId1"/>
          <a:stretch>
            <a:fillRect/>
          </a:stretch>
        </p:blipFill>
        <p:spPr>
          <a:xfrm>
            <a:off x="3153847" y="1712119"/>
            <a:ext cx="2345531" cy="2345531"/>
          </a:xfrm>
          <a:prstGeom prst="rect">
            <a:avLst/>
          </a:prstGeom>
        </p:spPr>
      </p:pic>
      <p:sp>
        <p:nvSpPr>
          <p:cNvPr id="5" name="Text 2"/>
          <p:cNvSpPr/>
          <p:nvPr/>
        </p:nvSpPr>
        <p:spPr>
          <a:xfrm>
            <a:off x="3153847" y="4127778"/>
            <a:ext cx="1608653" cy="164902"/>
          </a:xfrm>
          <a:prstGeom prst="rect">
            <a:avLst/>
          </a:prstGeom>
          <a:noFill/>
          <a:ln/>
        </p:spPr>
        <p:txBody>
          <a:bodyPr wrap="none" lIns="0" tIns="0" rIns="0" bIns="0" rtlCol="0" anchor="t"/>
          <a:lstStyle/>
          <a:p>
            <a:pPr algn="l" indent="0" marL="0">
              <a:lnSpc>
                <a:spcPts val="1250"/>
              </a:lnSpc>
              <a:buNone/>
            </a:pPr>
            <a:r>
              <a:rPr lang="en-US" sz="1000" b="1" dirty="0">
                <a:solidFill>
                  <a:srgbClr val="272525"/>
                </a:solidFill>
                <a:latin typeface="Inter Bold" pitchFamily="34" charset="0"/>
                <a:ea typeface="Inter Bold" pitchFamily="34" charset="-122"/>
                <a:cs typeface="Inter Bold" pitchFamily="34" charset="-120"/>
              </a:rPr>
              <a:t>National Louis University</a:t>
            </a:r>
            <a:endParaRPr lang="en-US" sz="1000" dirty="0"/>
          </a:p>
        </p:txBody>
      </p:sp>
      <p:sp>
        <p:nvSpPr>
          <p:cNvPr id="6" name="Text 3"/>
          <p:cNvSpPr/>
          <p:nvPr/>
        </p:nvSpPr>
        <p:spPr>
          <a:xfrm>
            <a:off x="3153847" y="4326255"/>
            <a:ext cx="2727365" cy="1162645"/>
          </a:xfrm>
          <a:prstGeom prst="rect">
            <a:avLst/>
          </a:prstGeom>
          <a:noFill/>
          <a:ln/>
        </p:spPr>
        <p:txBody>
          <a:bodyPr wrap="square" lIns="0" tIns="0" rIns="0" bIns="0" rtlCol="0" anchor="t"/>
          <a:lstStyle/>
          <a:p>
            <a:pPr algn="l" marL="342900" indent="-342900">
              <a:lnSpc>
                <a:spcPts val="1000"/>
              </a:lnSpc>
              <a:buSzPct val="100000"/>
              <a:buChar char="•"/>
            </a:pPr>
            <a:r>
              <a:rPr lang="en-US" sz="800" dirty="0">
                <a:solidFill>
                  <a:srgbClr val="272525"/>
                </a:solidFill>
                <a:latin typeface="Inter" pitchFamily="34" charset="0"/>
                <a:ea typeface="Inter" pitchFamily="34" charset="-122"/>
                <a:cs typeface="Inter" pitchFamily="34" charset="-120"/>
              </a:rPr>
              <a:t>NLU là một trường đại học tư thục phi lợi nhuận lâu đời (thành lập năm 1886) tại Chicago. Trường được đánh giá cao về sứ mệnh phục vụ cộng đồng và tính linh hoạt dành cho đối tượng người học. Đặc biệt, trường có thế mạnh lịch sử và uy tín lớn trong lĩnh vực đào tạo giáo viên và phát triển con người. NLU cũng sở hữu </a:t>
            </a:r>
            <a:pPr algn="l" indent="0" marL="0">
              <a:lnSpc>
                <a:spcPts val="1000"/>
              </a:lnSpc>
              <a:buNone/>
            </a:pPr>
            <a:r>
              <a:rPr lang="en-US" sz="800" b="1" dirty="0">
                <a:solidFill>
                  <a:srgbClr val="272525"/>
                </a:solidFill>
                <a:latin typeface="Inter" pitchFamily="34" charset="0"/>
                <a:ea typeface="Inter" pitchFamily="34" charset="-122"/>
                <a:cs typeface="Inter" pitchFamily="34" charset="-120"/>
              </a:rPr>
              <a:t>Kendall College</a:t>
            </a:r>
            <a:pPr algn="l" indent="0" marL="0">
              <a:lnSpc>
                <a:spcPts val="1000"/>
              </a:lnSpc>
              <a:buNone/>
            </a:pPr>
            <a:r>
              <a:rPr lang="en-US" sz="800" dirty="0">
                <a:solidFill>
                  <a:srgbClr val="272525"/>
                </a:solidFill>
                <a:latin typeface="Inter" pitchFamily="34" charset="0"/>
                <a:ea typeface="Inter" pitchFamily="34" charset="-122"/>
                <a:cs typeface="Inter" pitchFamily="34" charset="-120"/>
              </a:rPr>
              <a:t>, một trong những trường ẩm thực và quản trị khách sạn danh tiếng.</a:t>
            </a:r>
            <a:endParaRPr lang="en-US" sz="800" dirty="0"/>
          </a:p>
        </p:txBody>
      </p:sp>
      <p:sp>
        <p:nvSpPr>
          <p:cNvPr id="7" name="Text 4"/>
          <p:cNvSpPr/>
          <p:nvPr/>
        </p:nvSpPr>
        <p:spPr>
          <a:xfrm>
            <a:off x="3153847" y="5522476"/>
            <a:ext cx="2727365" cy="129183"/>
          </a:xfrm>
          <a:prstGeom prst="rect">
            <a:avLst/>
          </a:prstGeom>
          <a:noFill/>
          <a:ln/>
        </p:spPr>
        <p:txBody>
          <a:bodyPr wrap="none" lIns="0" tIns="0" rIns="0" bIns="0" rtlCol="0" anchor="t"/>
          <a:lstStyle/>
          <a:p>
            <a:pPr algn="l" indent="0" marL="0">
              <a:lnSpc>
                <a:spcPts val="1000"/>
              </a:lnSpc>
              <a:buNone/>
            </a:pPr>
            <a:r>
              <a:rPr lang="en-US" sz="800" b="1" dirty="0">
                <a:solidFill>
                  <a:srgbClr val="272525"/>
                </a:solidFill>
                <a:latin typeface="Inter" pitchFamily="34" charset="0"/>
                <a:ea typeface="Inter" pitchFamily="34" charset="-122"/>
                <a:cs typeface="Inter" pitchFamily="34" charset="-120"/>
              </a:rPr>
              <a:t>Các ngành đào tạo nổi bật:</a:t>
            </a:r>
            <a:endParaRPr lang="en-US" sz="800" dirty="0"/>
          </a:p>
        </p:txBody>
      </p:sp>
      <p:sp>
        <p:nvSpPr>
          <p:cNvPr id="8" name="Text 5"/>
          <p:cNvSpPr/>
          <p:nvPr/>
        </p:nvSpPr>
        <p:spPr>
          <a:xfrm>
            <a:off x="3153847" y="5685234"/>
            <a:ext cx="2727365" cy="1092041"/>
          </a:xfrm>
          <a:prstGeom prst="rect">
            <a:avLst/>
          </a:prstGeom>
          <a:noFill/>
          <a:ln/>
        </p:spPr>
        <p:txBody>
          <a:bodyPr wrap="square" lIns="0" tIns="0" rIns="0" bIns="0" rtlCol="0" anchor="t"/>
          <a:lstStyle/>
          <a:p>
            <a:pPr algn="l" marL="342900" indent="-342900">
              <a:lnSpc>
                <a:spcPts val="1000"/>
              </a:lnSpc>
              <a:buSzPct val="100000"/>
              <a:buChar char="•"/>
            </a:pPr>
            <a:r>
              <a:rPr lang="en-US" sz="800" b="1" dirty="0">
                <a:solidFill>
                  <a:srgbClr val="272525"/>
                </a:solidFill>
                <a:latin typeface="Inter" pitchFamily="34" charset="0"/>
                <a:ea typeface="Inter" pitchFamily="34" charset="-122"/>
                <a:cs typeface="Inter" pitchFamily="34" charset="-120"/>
              </a:rPr>
              <a:t>Giáo dục:</a:t>
            </a:r>
            <a:pPr algn="l" indent="0" marL="0">
              <a:lnSpc>
                <a:spcPts val="1000"/>
              </a:lnSpc>
              <a:buNone/>
            </a:pPr>
            <a:r>
              <a:rPr lang="en-US" sz="800" dirty="0">
                <a:solidFill>
                  <a:srgbClr val="272525"/>
                </a:solidFill>
                <a:latin typeface="Inter" pitchFamily="34" charset="0"/>
                <a:ea typeface="Inter" pitchFamily="34" charset="-122"/>
                <a:cs typeface="Inter" pitchFamily="34" charset="-120"/>
              </a:rPr>
              <a:t> Giáo dục Mầm non, Giáo dục Tiểu học, Giáo dục Đặc biệt, Lãnh đạo Giáo dục.</a:t>
            </a:r>
            <a:endParaRPr lang="en-US" sz="800" dirty="0"/>
          </a:p>
          <a:p>
            <a:pPr algn="l" marL="342900" indent="-342900">
              <a:lnSpc>
                <a:spcPts val="1000"/>
              </a:lnSpc>
              <a:buSzPct val="100000"/>
              <a:buChar char="•"/>
            </a:pPr>
            <a:r>
              <a:rPr lang="en-US" sz="800" b="1" dirty="0">
                <a:solidFill>
                  <a:srgbClr val="272525"/>
                </a:solidFill>
                <a:latin typeface="Inter" pitchFamily="34" charset="0"/>
                <a:ea typeface="Inter" pitchFamily="34" charset="-122"/>
                <a:cs typeface="Inter" pitchFamily="34" charset="-120"/>
              </a:rPr>
              <a:t>Tâm lý &amp; Hành vi:</a:t>
            </a:r>
            <a:pPr algn="l" indent="0" marL="0">
              <a:lnSpc>
                <a:spcPts val="1000"/>
              </a:lnSpc>
              <a:buNone/>
            </a:pPr>
            <a:r>
              <a:rPr lang="en-US" sz="800" dirty="0">
                <a:solidFill>
                  <a:srgbClr val="272525"/>
                </a:solidFill>
                <a:latin typeface="Inter" pitchFamily="34" charset="0"/>
                <a:ea typeface="Inter" pitchFamily="34" charset="-122"/>
                <a:cs typeface="Inter" pitchFamily="34" charset="-120"/>
              </a:rPr>
              <a:t> Tâm lý học, Công tác xã hội, Tư vấn sức khỏe tâm thần.</a:t>
            </a:r>
            <a:endParaRPr lang="en-US" sz="800" dirty="0"/>
          </a:p>
          <a:p>
            <a:pPr algn="l" marL="342900" indent="-342900">
              <a:lnSpc>
                <a:spcPts val="1000"/>
              </a:lnSpc>
              <a:buSzPct val="100000"/>
              <a:buChar char="•"/>
            </a:pPr>
            <a:r>
              <a:rPr lang="en-US" sz="800" b="1" dirty="0">
                <a:solidFill>
                  <a:srgbClr val="272525"/>
                </a:solidFill>
                <a:latin typeface="Inter" pitchFamily="34" charset="0"/>
                <a:ea typeface="Inter" pitchFamily="34" charset="-122"/>
                <a:cs typeface="Inter" pitchFamily="34" charset="-120"/>
              </a:rPr>
              <a:t>Kinh doanh &amp; Quản lý:</a:t>
            </a:r>
            <a:pPr algn="l" indent="0" marL="0">
              <a:lnSpc>
                <a:spcPts val="1000"/>
              </a:lnSpc>
              <a:buNone/>
            </a:pPr>
            <a:r>
              <a:rPr lang="en-US" sz="800" dirty="0">
                <a:solidFill>
                  <a:srgbClr val="272525"/>
                </a:solidFill>
                <a:latin typeface="Inter" pitchFamily="34" charset="0"/>
                <a:ea typeface="Inter" pitchFamily="34" charset="-122"/>
                <a:cs typeface="Inter" pitchFamily="34" charset="-120"/>
              </a:rPr>
              <a:t> Quản trị kinh doanh (MBA), Quản lý dịch vụ y tế.</a:t>
            </a:r>
            <a:endParaRPr lang="en-US" sz="800" dirty="0"/>
          </a:p>
          <a:p>
            <a:pPr algn="l" marL="342900" indent="-342900">
              <a:lnSpc>
                <a:spcPts val="1000"/>
              </a:lnSpc>
              <a:buSzPct val="100000"/>
              <a:buChar char="•"/>
            </a:pPr>
            <a:r>
              <a:rPr lang="en-US" sz="800" b="1" dirty="0">
                <a:solidFill>
                  <a:srgbClr val="272525"/>
                </a:solidFill>
                <a:latin typeface="Inter" pitchFamily="34" charset="0"/>
                <a:ea typeface="Inter" pitchFamily="34" charset="-122"/>
                <a:cs typeface="Inter" pitchFamily="34" charset="-120"/>
              </a:rPr>
              <a:t>Nghệ thuật Ẩm thực &amp; Khách sạn:</a:t>
            </a:r>
            <a:pPr algn="l" indent="0" marL="0">
              <a:lnSpc>
                <a:spcPts val="1000"/>
              </a:lnSpc>
              <a:buNone/>
            </a:pPr>
            <a:r>
              <a:rPr lang="en-US" sz="800" dirty="0">
                <a:solidFill>
                  <a:srgbClr val="272525"/>
                </a:solidFill>
                <a:latin typeface="Inter" pitchFamily="34" charset="0"/>
                <a:ea typeface="Inter" pitchFamily="34" charset="-122"/>
                <a:cs typeface="Inter" pitchFamily="34" charset="-120"/>
              </a:rPr>
              <a:t> Nghệ thuật làm bánh, Quản trị khách sạn (thuộc Kendall College).</a:t>
            </a:r>
            <a:endParaRPr lang="en-US" sz="800" dirty="0"/>
          </a:p>
        </p:txBody>
      </p:sp>
      <p:pic>
        <p:nvPicPr>
          <p:cNvPr id="9" name="Image 1" descr="preencoded.png">    </p:cNvPr>
          <p:cNvPicPr>
            <a:picLocks noChangeAspect="1"/>
          </p:cNvPicPr>
          <p:nvPr/>
        </p:nvPicPr>
        <p:blipFill>
          <a:blip r:embed="rId2"/>
          <a:stretch>
            <a:fillRect/>
          </a:stretch>
        </p:blipFill>
        <p:spPr>
          <a:xfrm>
            <a:off x="5951339" y="1712119"/>
            <a:ext cx="2345531" cy="2345531"/>
          </a:xfrm>
          <a:prstGeom prst="rect">
            <a:avLst/>
          </a:prstGeom>
        </p:spPr>
      </p:pic>
      <p:sp>
        <p:nvSpPr>
          <p:cNvPr id="10" name="Text 6"/>
          <p:cNvSpPr/>
          <p:nvPr/>
        </p:nvSpPr>
        <p:spPr>
          <a:xfrm>
            <a:off x="5951339" y="4127778"/>
            <a:ext cx="1360170" cy="164902"/>
          </a:xfrm>
          <a:prstGeom prst="rect">
            <a:avLst/>
          </a:prstGeom>
          <a:noFill/>
          <a:ln/>
        </p:spPr>
        <p:txBody>
          <a:bodyPr wrap="none" lIns="0" tIns="0" rIns="0" bIns="0" rtlCol="0" anchor="t"/>
          <a:lstStyle/>
          <a:p>
            <a:pPr algn="l" indent="0" marL="0">
              <a:lnSpc>
                <a:spcPts val="1250"/>
              </a:lnSpc>
              <a:buNone/>
            </a:pPr>
            <a:r>
              <a:rPr lang="en-US" sz="1000" b="1" dirty="0">
                <a:solidFill>
                  <a:srgbClr val="272525"/>
                </a:solidFill>
                <a:latin typeface="Inter Bold" pitchFamily="34" charset="0"/>
                <a:ea typeface="Inter Bold" pitchFamily="34" charset="-122"/>
                <a:cs typeface="Inter Bold" pitchFamily="34" charset="-120"/>
              </a:rPr>
              <a:t>East-West University</a:t>
            </a:r>
            <a:endParaRPr lang="en-US" sz="1000" dirty="0"/>
          </a:p>
        </p:txBody>
      </p:sp>
      <p:sp>
        <p:nvSpPr>
          <p:cNvPr id="11" name="Text 7"/>
          <p:cNvSpPr/>
          <p:nvPr/>
        </p:nvSpPr>
        <p:spPr>
          <a:xfrm>
            <a:off x="5951339" y="4326255"/>
            <a:ext cx="2727484" cy="1033462"/>
          </a:xfrm>
          <a:prstGeom prst="rect">
            <a:avLst/>
          </a:prstGeom>
          <a:noFill/>
          <a:ln/>
        </p:spPr>
        <p:txBody>
          <a:bodyPr wrap="square" lIns="0" tIns="0" rIns="0" bIns="0" rtlCol="0" anchor="t"/>
          <a:lstStyle/>
          <a:p>
            <a:pPr algn="l" marL="342900" indent="-342900">
              <a:lnSpc>
                <a:spcPts val="1000"/>
              </a:lnSpc>
              <a:buSzPct val="100000"/>
              <a:buChar char="•"/>
            </a:pPr>
            <a:r>
              <a:rPr lang="en-US" sz="800" dirty="0">
                <a:solidFill>
                  <a:srgbClr val="272525"/>
                </a:solidFill>
                <a:latin typeface="Inter" pitchFamily="34" charset="0"/>
                <a:ea typeface="Inter" pitchFamily="34" charset="-122"/>
                <a:cs typeface="Inter" pitchFamily="34" charset="-120"/>
              </a:rPr>
              <a:t>Tọa lạc tại khu vực South Loop của Chicago, East-West University là trường đại học tư thục phi lợi nhuận được biết đến với mức học phí phải chăng và môi trường học tập đa văn hóa. Trường tự hào có tỷ lệ sinh viên quốc tế và sinh viên thuộc các nhóm thiểu số rất cao. Với quy mô lớp học nhỏ, trường tập trung vào việc hỗ trợ cá nhân hóa cho sinh viên để thúc đẩy sự dịch chuyển xã hội.</a:t>
            </a:r>
            <a:endParaRPr lang="en-US" sz="800" dirty="0"/>
          </a:p>
        </p:txBody>
      </p:sp>
      <p:sp>
        <p:nvSpPr>
          <p:cNvPr id="12" name="Text 8"/>
          <p:cNvSpPr/>
          <p:nvPr/>
        </p:nvSpPr>
        <p:spPr>
          <a:xfrm>
            <a:off x="5951339" y="5393293"/>
            <a:ext cx="2727484" cy="129183"/>
          </a:xfrm>
          <a:prstGeom prst="rect">
            <a:avLst/>
          </a:prstGeom>
          <a:noFill/>
          <a:ln/>
        </p:spPr>
        <p:txBody>
          <a:bodyPr wrap="none" lIns="0" tIns="0" rIns="0" bIns="0" rtlCol="0" anchor="t"/>
          <a:lstStyle/>
          <a:p>
            <a:pPr algn="l" indent="0" marL="0">
              <a:lnSpc>
                <a:spcPts val="1000"/>
              </a:lnSpc>
              <a:buNone/>
            </a:pPr>
            <a:r>
              <a:rPr lang="en-US" sz="800" b="1" dirty="0">
                <a:solidFill>
                  <a:srgbClr val="272525"/>
                </a:solidFill>
                <a:latin typeface="Inter" pitchFamily="34" charset="0"/>
                <a:ea typeface="Inter" pitchFamily="34" charset="-122"/>
                <a:cs typeface="Inter" pitchFamily="34" charset="-120"/>
              </a:rPr>
              <a:t>Các ngành đào tạo nổi bật:</a:t>
            </a:r>
            <a:endParaRPr lang="en-US" sz="800" dirty="0"/>
          </a:p>
        </p:txBody>
      </p:sp>
      <p:sp>
        <p:nvSpPr>
          <p:cNvPr id="13" name="Text 9"/>
          <p:cNvSpPr/>
          <p:nvPr/>
        </p:nvSpPr>
        <p:spPr>
          <a:xfrm>
            <a:off x="5951339" y="5556052"/>
            <a:ext cx="2727484" cy="962858"/>
          </a:xfrm>
          <a:prstGeom prst="rect">
            <a:avLst/>
          </a:prstGeom>
          <a:noFill/>
          <a:ln/>
        </p:spPr>
        <p:txBody>
          <a:bodyPr wrap="square" lIns="0" tIns="0" rIns="0" bIns="0" rtlCol="0" anchor="t"/>
          <a:lstStyle/>
          <a:p>
            <a:pPr algn="l" marL="342900" indent="-342900">
              <a:lnSpc>
                <a:spcPts val="1000"/>
              </a:lnSpc>
              <a:buSzPct val="100000"/>
              <a:buChar char="•"/>
            </a:pPr>
            <a:r>
              <a:rPr lang="en-US" sz="800" b="1" dirty="0">
                <a:solidFill>
                  <a:srgbClr val="272525"/>
                </a:solidFill>
                <a:latin typeface="Inter" pitchFamily="34" charset="0"/>
                <a:ea typeface="Inter" pitchFamily="34" charset="-122"/>
                <a:cs typeface="Inter" pitchFamily="34" charset="-120"/>
              </a:rPr>
              <a:t>Khoa học hành vi:</a:t>
            </a:r>
            <a:pPr algn="l" indent="0" marL="0">
              <a:lnSpc>
                <a:spcPts val="1000"/>
              </a:lnSpc>
              <a:buNone/>
            </a:pPr>
            <a:r>
              <a:rPr lang="en-US" sz="800" dirty="0">
                <a:solidFill>
                  <a:srgbClr val="272525"/>
                </a:solidFill>
                <a:latin typeface="Inter" pitchFamily="34" charset="0"/>
                <a:ea typeface="Inter" pitchFamily="34" charset="-122"/>
                <a:cs typeface="Inter" pitchFamily="34" charset="-120"/>
              </a:rPr>
              <a:t> Tâm lý học, Xã hội học, Tư pháp hình sự.</a:t>
            </a:r>
            <a:endParaRPr lang="en-US" sz="800" dirty="0"/>
          </a:p>
          <a:p>
            <a:pPr algn="l" marL="342900" indent="-342900">
              <a:lnSpc>
                <a:spcPts val="1000"/>
              </a:lnSpc>
              <a:buSzPct val="100000"/>
              <a:buChar char="•"/>
            </a:pPr>
            <a:r>
              <a:rPr lang="en-US" sz="800" b="1" dirty="0">
                <a:solidFill>
                  <a:srgbClr val="272525"/>
                </a:solidFill>
                <a:latin typeface="Inter" pitchFamily="34" charset="0"/>
                <a:ea typeface="Inter" pitchFamily="34" charset="-122"/>
                <a:cs typeface="Inter" pitchFamily="34" charset="-120"/>
              </a:rPr>
              <a:t>Kinh doanh:</a:t>
            </a:r>
            <a:pPr algn="l" indent="0" marL="0">
              <a:lnSpc>
                <a:spcPts val="1000"/>
              </a:lnSpc>
              <a:buNone/>
            </a:pPr>
            <a:r>
              <a:rPr lang="en-US" sz="800" dirty="0">
                <a:solidFill>
                  <a:srgbClr val="272525"/>
                </a:solidFill>
                <a:latin typeface="Inter" pitchFamily="34" charset="0"/>
                <a:ea typeface="Inter" pitchFamily="34" charset="-122"/>
                <a:cs typeface="Inter" pitchFamily="34" charset="-120"/>
              </a:rPr>
              <a:t> Quản trị kinh doanh.</a:t>
            </a:r>
            <a:endParaRPr lang="en-US" sz="800" dirty="0"/>
          </a:p>
          <a:p>
            <a:pPr algn="l" marL="342900" indent="-342900">
              <a:lnSpc>
                <a:spcPts val="1000"/>
              </a:lnSpc>
              <a:buSzPct val="100000"/>
              <a:buChar char="•"/>
            </a:pPr>
            <a:r>
              <a:rPr lang="en-US" sz="800" b="1" dirty="0">
                <a:solidFill>
                  <a:srgbClr val="272525"/>
                </a:solidFill>
                <a:latin typeface="Inter" pitchFamily="34" charset="0"/>
                <a:ea typeface="Inter" pitchFamily="34" charset="-122"/>
                <a:cs typeface="Inter" pitchFamily="34" charset="-120"/>
              </a:rPr>
              <a:t>Công nghệ:</a:t>
            </a:r>
            <a:pPr algn="l" indent="0" marL="0">
              <a:lnSpc>
                <a:spcPts val="1000"/>
              </a:lnSpc>
              <a:buNone/>
            </a:pPr>
            <a:r>
              <a:rPr lang="en-US" sz="800" dirty="0">
                <a:solidFill>
                  <a:srgbClr val="272525"/>
                </a:solidFill>
                <a:latin typeface="Inter" pitchFamily="34" charset="0"/>
                <a:ea typeface="Inter" pitchFamily="34" charset="-122"/>
                <a:cs typeface="Inter" pitchFamily="34" charset="-120"/>
              </a:rPr>
              <a:t> Khoa học máy tính và thông tin, Công nghệ kỹ thuật điện tử.</a:t>
            </a:r>
            <a:endParaRPr lang="en-US" sz="800" dirty="0"/>
          </a:p>
          <a:p>
            <a:pPr algn="l" marL="342900" indent="-342900">
              <a:lnSpc>
                <a:spcPts val="1000"/>
              </a:lnSpc>
              <a:buSzPct val="100000"/>
              <a:buChar char="•"/>
            </a:pPr>
            <a:r>
              <a:rPr lang="en-US" sz="800" b="1" dirty="0">
                <a:solidFill>
                  <a:srgbClr val="272525"/>
                </a:solidFill>
                <a:latin typeface="Inter" pitchFamily="34" charset="0"/>
                <a:ea typeface="Inter" pitchFamily="34" charset="-122"/>
                <a:cs typeface="Inter" pitchFamily="34" charset="-120"/>
              </a:rPr>
              <a:t>Khoa học &amp; Xã hội:</a:t>
            </a:r>
            <a:pPr algn="l" indent="0" marL="0">
              <a:lnSpc>
                <a:spcPts val="1000"/>
              </a:lnSpc>
              <a:buNone/>
            </a:pPr>
            <a:r>
              <a:rPr lang="en-US" sz="800" dirty="0">
                <a:solidFill>
                  <a:srgbClr val="272525"/>
                </a:solidFill>
                <a:latin typeface="Inter" pitchFamily="34" charset="0"/>
                <a:ea typeface="Inter" pitchFamily="34" charset="-122"/>
                <a:cs typeface="Inter" pitchFamily="34" charset="-120"/>
              </a:rPr>
              <a:t> Sinh học, Tiếng Anh và Truyền thông, Toán học.</a:t>
            </a:r>
            <a:endParaRPr lang="en-US" sz="800" dirty="0"/>
          </a:p>
        </p:txBody>
      </p:sp>
      <p:sp>
        <p:nvSpPr>
          <p:cNvPr id="14" name="Text 10"/>
          <p:cNvSpPr/>
          <p:nvPr/>
        </p:nvSpPr>
        <p:spPr>
          <a:xfrm>
            <a:off x="5951339" y="6552486"/>
            <a:ext cx="1319213" cy="164902"/>
          </a:xfrm>
          <a:prstGeom prst="rect">
            <a:avLst/>
          </a:prstGeom>
          <a:noFill/>
          <a:ln/>
        </p:spPr>
        <p:txBody>
          <a:bodyPr wrap="none" lIns="0" tIns="0" rIns="0" bIns="0" rtlCol="0" anchor="t"/>
          <a:lstStyle/>
          <a:p>
            <a:pPr algn="l" indent="0" marL="0">
              <a:lnSpc>
                <a:spcPts val="1250"/>
              </a:lnSpc>
              <a:buNone/>
            </a:pPr>
            <a:endParaRPr lang="en-US" sz="1000" dirty="0"/>
          </a:p>
        </p:txBody>
      </p:sp>
      <p:pic>
        <p:nvPicPr>
          <p:cNvPr id="15" name="Image 2" descr="preencoded.png">    </p:cNvPr>
          <p:cNvPicPr>
            <a:picLocks noChangeAspect="1"/>
          </p:cNvPicPr>
          <p:nvPr/>
        </p:nvPicPr>
        <p:blipFill>
          <a:blip r:embed="rId3"/>
          <a:stretch>
            <a:fillRect/>
          </a:stretch>
        </p:blipFill>
        <p:spPr>
          <a:xfrm>
            <a:off x="8748951" y="1712119"/>
            <a:ext cx="2345531" cy="2345531"/>
          </a:xfrm>
          <a:prstGeom prst="rect">
            <a:avLst/>
          </a:prstGeom>
        </p:spPr>
      </p:pic>
      <p:sp>
        <p:nvSpPr>
          <p:cNvPr id="16" name="Text 11"/>
          <p:cNvSpPr/>
          <p:nvPr/>
        </p:nvSpPr>
        <p:spPr>
          <a:xfrm>
            <a:off x="8748951" y="4127778"/>
            <a:ext cx="1319213" cy="164902"/>
          </a:xfrm>
          <a:prstGeom prst="rect">
            <a:avLst/>
          </a:prstGeom>
          <a:noFill/>
          <a:ln/>
        </p:spPr>
        <p:txBody>
          <a:bodyPr wrap="none" lIns="0" tIns="0" rIns="0" bIns="0" rtlCol="0" anchor="t"/>
          <a:lstStyle/>
          <a:p>
            <a:pPr algn="l" indent="0" marL="0">
              <a:lnSpc>
                <a:spcPts val="1250"/>
              </a:lnSpc>
              <a:buNone/>
            </a:pPr>
            <a:r>
              <a:rPr lang="en-US" sz="1000" b="1" dirty="0">
                <a:solidFill>
                  <a:srgbClr val="272525"/>
                </a:solidFill>
                <a:latin typeface="Inter Bold" pitchFamily="34" charset="0"/>
                <a:ea typeface="Inter Bold" pitchFamily="34" charset="-122"/>
                <a:cs typeface="Inter Bold" pitchFamily="34" charset="-120"/>
              </a:rPr>
              <a:t>DeVry University</a:t>
            </a:r>
            <a:endParaRPr lang="en-US" sz="1000" dirty="0"/>
          </a:p>
        </p:txBody>
      </p:sp>
      <p:sp>
        <p:nvSpPr>
          <p:cNvPr id="17" name="Text 12"/>
          <p:cNvSpPr/>
          <p:nvPr/>
        </p:nvSpPr>
        <p:spPr>
          <a:xfrm>
            <a:off x="8748951" y="4326255"/>
            <a:ext cx="2727365" cy="1162645"/>
          </a:xfrm>
          <a:prstGeom prst="rect">
            <a:avLst/>
          </a:prstGeom>
          <a:noFill/>
          <a:ln/>
        </p:spPr>
        <p:txBody>
          <a:bodyPr wrap="square" lIns="0" tIns="0" rIns="0" bIns="0" rtlCol="0" anchor="t"/>
          <a:lstStyle/>
          <a:p>
            <a:pPr algn="l" marL="342900" indent="-342900">
              <a:lnSpc>
                <a:spcPts val="1000"/>
              </a:lnSpc>
              <a:buSzPct val="100000"/>
              <a:buChar char="•"/>
            </a:pPr>
            <a:r>
              <a:rPr lang="en-US" sz="800" dirty="0">
                <a:solidFill>
                  <a:srgbClr val="272525"/>
                </a:solidFill>
                <a:latin typeface="Inter" pitchFamily="34" charset="0"/>
                <a:ea typeface="Inter" pitchFamily="34" charset="-122"/>
                <a:cs typeface="Inter" pitchFamily="34" charset="-120"/>
              </a:rPr>
              <a:t>DeVry là một hệ thống đại học tư thục vì lợi nhuận có quy mô lớn tại Mỹ, nổi tiếng với mô hình đào tạo hướng nghiệp thực tế và linh hoạt (đặc biệt là các chương trình trực tuyến và hybrid). Trường tập trung mạnh vào việc trang bị kỹ năng công nghệ và kinh doanh để sinh viên có thể tham gia ngay vào thị trường lao động. Tuy nhiên, học phí của trường thường ở mức cao so với các trường công lập.</a:t>
            </a:r>
            <a:endParaRPr lang="en-US" sz="800" dirty="0"/>
          </a:p>
        </p:txBody>
      </p:sp>
      <p:sp>
        <p:nvSpPr>
          <p:cNvPr id="18" name="Text 13"/>
          <p:cNvSpPr/>
          <p:nvPr/>
        </p:nvSpPr>
        <p:spPr>
          <a:xfrm>
            <a:off x="8748951" y="5522476"/>
            <a:ext cx="2727365" cy="129183"/>
          </a:xfrm>
          <a:prstGeom prst="rect">
            <a:avLst/>
          </a:prstGeom>
          <a:noFill/>
          <a:ln/>
        </p:spPr>
        <p:txBody>
          <a:bodyPr wrap="none" lIns="0" tIns="0" rIns="0" bIns="0" rtlCol="0" anchor="t"/>
          <a:lstStyle/>
          <a:p>
            <a:pPr algn="l" indent="0" marL="0">
              <a:lnSpc>
                <a:spcPts val="1000"/>
              </a:lnSpc>
              <a:buNone/>
            </a:pPr>
            <a:r>
              <a:rPr lang="en-US" sz="800" b="1" dirty="0">
                <a:solidFill>
                  <a:srgbClr val="272525"/>
                </a:solidFill>
                <a:latin typeface="Inter" pitchFamily="34" charset="0"/>
                <a:ea typeface="Inter" pitchFamily="34" charset="-122"/>
                <a:cs typeface="Inter" pitchFamily="34" charset="-120"/>
              </a:rPr>
              <a:t>Các ngành đào tạo nổi bật:</a:t>
            </a:r>
            <a:endParaRPr lang="en-US" sz="800" dirty="0"/>
          </a:p>
        </p:txBody>
      </p:sp>
      <p:sp>
        <p:nvSpPr>
          <p:cNvPr id="19" name="Text 14"/>
          <p:cNvSpPr/>
          <p:nvPr/>
        </p:nvSpPr>
        <p:spPr>
          <a:xfrm>
            <a:off x="8748951" y="5685234"/>
            <a:ext cx="2727365" cy="943332"/>
          </a:xfrm>
          <a:prstGeom prst="rect">
            <a:avLst/>
          </a:prstGeom>
          <a:noFill/>
          <a:ln/>
        </p:spPr>
        <p:txBody>
          <a:bodyPr wrap="square" lIns="0" tIns="0" rIns="0" bIns="0" rtlCol="0" anchor="t"/>
          <a:lstStyle/>
          <a:p>
            <a:pPr algn="l" marL="342900" indent="-342900">
              <a:lnSpc>
                <a:spcPts val="1000"/>
              </a:lnSpc>
              <a:buSzPct val="100000"/>
              <a:buChar char="•"/>
            </a:pPr>
            <a:r>
              <a:rPr lang="en-US" sz="800" b="1" dirty="0">
                <a:solidFill>
                  <a:srgbClr val="272525"/>
                </a:solidFill>
                <a:latin typeface="Inter" pitchFamily="34" charset="0"/>
                <a:ea typeface="Inter" pitchFamily="34" charset="-122"/>
                <a:cs typeface="Inter" pitchFamily="34" charset="-120"/>
              </a:rPr>
              <a:t>Công nghệ:</a:t>
            </a:r>
            <a:pPr algn="l" indent="0" marL="0">
              <a:lnSpc>
                <a:spcPts val="1000"/>
              </a:lnSpc>
              <a:buNone/>
            </a:pPr>
            <a:r>
              <a:rPr lang="en-US" sz="800" dirty="0">
                <a:solidFill>
                  <a:srgbClr val="272525"/>
                </a:solidFill>
                <a:latin typeface="Inter" pitchFamily="34" charset="0"/>
                <a:ea typeface="Inter" pitchFamily="34" charset="-122"/>
                <a:cs typeface="Inter" pitchFamily="34" charset="-120"/>
              </a:rPr>
              <a:t> Công nghệ thông tin, An ninh mạng, Lập trình máy tính, Phát triển Web, Kỹ thuật điện tử.</a:t>
            </a:r>
            <a:endParaRPr lang="en-US" sz="800" dirty="0"/>
          </a:p>
          <a:p>
            <a:pPr algn="l" marL="342900" indent="-342900">
              <a:lnSpc>
                <a:spcPts val="1000"/>
              </a:lnSpc>
              <a:buSzPct val="100000"/>
              <a:buChar char="•"/>
            </a:pPr>
            <a:r>
              <a:rPr lang="en-US" sz="800" b="1" dirty="0">
                <a:solidFill>
                  <a:srgbClr val="272525"/>
                </a:solidFill>
                <a:latin typeface="Inter" pitchFamily="34" charset="0"/>
                <a:ea typeface="Inter" pitchFamily="34" charset="-122"/>
                <a:cs typeface="Inter" pitchFamily="34" charset="-120"/>
              </a:rPr>
              <a:t>Kinh doanh:</a:t>
            </a:r>
            <a:pPr algn="l" indent="0" marL="0">
              <a:lnSpc>
                <a:spcPts val="1000"/>
              </a:lnSpc>
              <a:buNone/>
            </a:pPr>
            <a:r>
              <a:rPr lang="en-US" sz="800" dirty="0">
                <a:solidFill>
                  <a:srgbClr val="272525"/>
                </a:solidFill>
                <a:latin typeface="Inter" pitchFamily="34" charset="0"/>
                <a:ea typeface="Inter" pitchFamily="34" charset="-122"/>
                <a:cs typeface="Inter" pitchFamily="34" charset="-120"/>
              </a:rPr>
              <a:t> Quản trị kinh doanh, Kế toán, Quản lý dự án.</a:t>
            </a:r>
            <a:endParaRPr lang="en-US" sz="800" dirty="0"/>
          </a:p>
          <a:p>
            <a:pPr algn="l" marL="342900" indent="-342900">
              <a:lnSpc>
                <a:spcPts val="1000"/>
              </a:lnSpc>
              <a:buSzPct val="100000"/>
              <a:buChar char="•"/>
            </a:pPr>
            <a:r>
              <a:rPr lang="en-US" sz="800" b="1" dirty="0">
                <a:solidFill>
                  <a:srgbClr val="272525"/>
                </a:solidFill>
                <a:latin typeface="Inter" pitchFamily="34" charset="0"/>
                <a:ea typeface="Inter" pitchFamily="34" charset="-122"/>
                <a:cs typeface="Inter" pitchFamily="34" charset="-120"/>
              </a:rPr>
              <a:t>Chăm sóc sức khỏe:</a:t>
            </a:r>
            <a:pPr algn="l" indent="0" marL="0">
              <a:lnSpc>
                <a:spcPts val="1000"/>
              </a:lnSpc>
              <a:buNone/>
            </a:pPr>
            <a:r>
              <a:rPr lang="en-US" sz="800" dirty="0">
                <a:solidFill>
                  <a:srgbClr val="272525"/>
                </a:solidFill>
                <a:latin typeface="Inter" pitchFamily="34" charset="0"/>
                <a:ea typeface="Inter" pitchFamily="34" charset="-122"/>
                <a:cs typeface="Inter" pitchFamily="34" charset="-120"/>
              </a:rPr>
              <a:t> Quản lý thông tin y tế, Mã hóa và thanh toán y tế (Medical Billing &amp; Coding).</a:t>
            </a:r>
            <a:endParaRPr lang="en-US" sz="800" dirty="0"/>
          </a:p>
        </p:txBody>
      </p:sp>
      <p:sp>
        <p:nvSpPr>
          <p:cNvPr id="20" name="Text 15"/>
          <p:cNvSpPr/>
          <p:nvPr/>
        </p:nvSpPr>
        <p:spPr>
          <a:xfrm>
            <a:off x="3312081" y="6903482"/>
            <a:ext cx="8164354" cy="129183"/>
          </a:xfrm>
          <a:prstGeom prst="rect">
            <a:avLst/>
          </a:prstGeom>
          <a:noFill/>
          <a:ln/>
        </p:spPr>
        <p:txBody>
          <a:bodyPr wrap="none" lIns="0" tIns="0" rIns="0" bIns="0" rtlCol="0" anchor="t"/>
          <a:lstStyle/>
          <a:p>
            <a:pPr algn="l" indent="0" marL="0">
              <a:lnSpc>
                <a:spcPts val="1000"/>
              </a:lnSpc>
              <a:buNone/>
            </a:pPr>
            <a:r>
              <a:rPr lang="en-US" sz="800" dirty="0">
                <a:solidFill>
                  <a:srgbClr val="272525"/>
                </a:solidFill>
                <a:latin typeface="Inter" pitchFamily="34" charset="0"/>
                <a:ea typeface="Inter" pitchFamily="34" charset="-122"/>
                <a:cs typeface="Inter" pitchFamily="34" charset="-120"/>
              </a:rPr>
              <a:t>Tín chỉ từ TBI được công nhận rộng rãi, giúp sinh viên mở rộng cơ hội chuyển tiếp lên bậc Đại học tại nhiều trường uy tín trên toàn nước Mỹ.</a:t>
            </a:r>
            <a:endParaRPr lang="en-US" sz="800" dirty="0"/>
          </a:p>
        </p:txBody>
      </p:sp>
      <p:sp>
        <p:nvSpPr>
          <p:cNvPr id="21" name="Shape 16"/>
          <p:cNvSpPr/>
          <p:nvPr/>
        </p:nvSpPr>
        <p:spPr>
          <a:xfrm>
            <a:off x="3153847" y="6840379"/>
            <a:ext cx="15240" cy="255389"/>
          </a:xfrm>
          <a:prstGeom prst="rect">
            <a:avLst/>
          </a:prstGeom>
          <a:solidFill>
            <a:srgbClr val="4950BC"/>
          </a:solidFill>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1522452" y="405646"/>
            <a:ext cx="11121152" cy="459105"/>
          </a:xfrm>
          <a:prstGeom prst="rect">
            <a:avLst/>
          </a:prstGeom>
          <a:noFill/>
          <a:ln/>
        </p:spPr>
        <p:txBody>
          <a:bodyPr wrap="none" lIns="0" tIns="0" rIns="0" bIns="0" rtlCol="0" anchor="t"/>
          <a:lstStyle/>
          <a:p>
            <a:pPr algn="l" indent="0" marL="0">
              <a:lnSpc>
                <a:spcPts val="3600"/>
              </a:lnSpc>
              <a:buNone/>
            </a:pPr>
            <a:r>
              <a:rPr lang="en-US" sz="2850" b="1" dirty="0">
                <a:solidFill>
                  <a:srgbClr val="000000"/>
                </a:solidFill>
                <a:latin typeface="Inter Bold" pitchFamily="34" charset="0"/>
                <a:ea typeface="Inter Bold" pitchFamily="34" charset="-122"/>
                <a:cs typeface="Inter Bold" pitchFamily="34" charset="-120"/>
              </a:rPr>
              <a:t>Chi Tiết Lộ Trình PowerPlus Global Pathway - Du Học Mỹ 2026</a:t>
            </a:r>
            <a:endParaRPr lang="en-US" sz="2850" dirty="0"/>
          </a:p>
        </p:txBody>
      </p:sp>
      <p:sp>
        <p:nvSpPr>
          <p:cNvPr id="3" name="Shape 1"/>
          <p:cNvSpPr/>
          <p:nvPr/>
        </p:nvSpPr>
        <p:spPr>
          <a:xfrm>
            <a:off x="1522452" y="1155560"/>
            <a:ext cx="11585377" cy="25956"/>
          </a:xfrm>
          <a:prstGeom prst="rect">
            <a:avLst/>
          </a:prstGeom>
          <a:solidFill>
            <a:srgbClr val="272525">
              <a:alpha val="50000"/>
            </a:srgbClr>
          </a:solidFill>
          <a:ln/>
        </p:spPr>
      </p:sp>
      <p:sp>
        <p:nvSpPr>
          <p:cNvPr id="4" name="Text 2"/>
          <p:cNvSpPr/>
          <p:nvPr/>
        </p:nvSpPr>
        <p:spPr>
          <a:xfrm>
            <a:off x="1522452" y="1303734"/>
            <a:ext cx="11585377" cy="408861"/>
          </a:xfrm>
          <a:prstGeom prst="rect">
            <a:avLst/>
          </a:prstGeom>
          <a:noFill/>
          <a:ln/>
        </p:spPr>
        <p:txBody>
          <a:bodyPr wrap="square" lIns="0" tIns="0" rIns="0" bIns="0" rtlCol="0" anchor="t"/>
          <a:lstStyle/>
          <a:p>
            <a:pPr algn="l" indent="0" marL="0">
              <a:lnSpc>
                <a:spcPts val="1600"/>
              </a:lnSpc>
              <a:buNone/>
            </a:pPr>
            <a:r>
              <a:rPr lang="en-US" sz="1150" b="1" i="1" dirty="0">
                <a:solidFill>
                  <a:srgbClr val="272525"/>
                </a:solidFill>
                <a:latin typeface="Inter" pitchFamily="34" charset="0"/>
                <a:ea typeface="Inter" pitchFamily="34" charset="-122"/>
                <a:cs typeface="Inter" pitchFamily="34" charset="-120"/>
              </a:rPr>
              <a:t>Pathway Liên Kết Độc Quyền Của PowerPlus tại Việt Nam -</a:t>
            </a:r>
            <a:pPr algn="l" indent="0" marL="0">
              <a:lnSpc>
                <a:spcPts val="1600"/>
              </a:lnSpc>
              <a:buNone/>
            </a:pPr>
            <a:r>
              <a:rPr lang="en-US" sz="1150" i="1" dirty="0">
                <a:solidFill>
                  <a:srgbClr val="272525"/>
                </a:solidFill>
                <a:latin typeface="Inter" pitchFamily="34" charset="0"/>
                <a:ea typeface="Inter" pitchFamily="34" charset="-122"/>
                <a:cs typeface="Inter" pitchFamily="34" charset="-120"/>
              </a:rPr>
              <a:t> </a:t>
            </a:r>
            <a:pPr algn="l" indent="0" marL="0">
              <a:lnSpc>
                <a:spcPts val="1600"/>
              </a:lnSpc>
              <a:buNone/>
            </a:pPr>
            <a:r>
              <a:rPr lang="en-US" sz="1150" b="1" i="1" dirty="0">
                <a:solidFill>
                  <a:srgbClr val="272525"/>
                </a:solidFill>
                <a:latin typeface="Inter" pitchFamily="34" charset="0"/>
                <a:ea typeface="Inter" pitchFamily="34" charset="-122"/>
                <a:cs typeface="Inter" pitchFamily="34" charset="-120"/>
              </a:rPr>
              <a:t>Con đường du học Mỹ thông minh giúp tối ưu gấp 2 lần về thời gian và gấp 3 lần chi phí. Đưa rủi ro tài chính và tâm lý về mức thấp nhất.</a:t>
            </a:r>
            <a:endParaRPr lang="en-US" sz="1150" dirty="0"/>
          </a:p>
        </p:txBody>
      </p:sp>
      <p:pic>
        <p:nvPicPr>
          <p:cNvPr id="5" name="Image 0" descr="preencoded.png">    </p:cNvPr>
          <p:cNvPicPr>
            <a:picLocks noChangeAspect="1"/>
          </p:cNvPicPr>
          <p:nvPr/>
        </p:nvPicPr>
        <p:blipFill>
          <a:blip r:embed="rId1"/>
          <a:stretch>
            <a:fillRect/>
          </a:stretch>
        </p:blipFill>
        <p:spPr>
          <a:xfrm>
            <a:off x="1522452" y="1834872"/>
            <a:ext cx="11585377" cy="5213390"/>
          </a:xfrm>
          <a:prstGeom prst="rect">
            <a:avLst/>
          </a:prstGeom>
        </p:spPr>
      </p:pic>
      <p:sp>
        <p:nvSpPr>
          <p:cNvPr id="6" name="Text 3"/>
          <p:cNvSpPr/>
          <p:nvPr/>
        </p:nvSpPr>
        <p:spPr>
          <a:xfrm>
            <a:off x="3735461" y="2084123"/>
            <a:ext cx="2027430" cy="313305"/>
          </a:xfrm>
          <a:prstGeom prst="rect">
            <a:avLst/>
          </a:prstGeom>
          <a:noFill/>
          <a:ln/>
        </p:spPr>
        <p:txBody>
          <a:bodyPr wrap="none" lIns="0" tIns="0" rIns="0" bIns="0" rtlCol="0" anchor="t"/>
          <a:lstStyle/>
          <a:p>
            <a:pPr algn="ctr" indent="0" marL="0">
              <a:lnSpc>
                <a:spcPts val="2450"/>
              </a:lnSpc>
              <a:buNone/>
            </a:pPr>
            <a:r>
              <a:rPr lang="en-US" sz="1950" b="1" dirty="0">
                <a:solidFill>
                  <a:srgbClr val="272525"/>
                </a:solidFill>
                <a:latin typeface="Inter Bold" pitchFamily="34" charset="0"/>
                <a:ea typeface="Inter Bold" pitchFamily="34" charset="-122"/>
                <a:cs typeface="Inter Bold" pitchFamily="34" charset="-120"/>
              </a:rPr>
              <a:t>Giai đoạn 1</a:t>
            </a:r>
            <a:endParaRPr lang="en-US" sz="1950" dirty="0"/>
          </a:p>
        </p:txBody>
      </p:sp>
      <p:sp>
        <p:nvSpPr>
          <p:cNvPr id="7" name="Text 4"/>
          <p:cNvSpPr/>
          <p:nvPr/>
        </p:nvSpPr>
        <p:spPr>
          <a:xfrm>
            <a:off x="3735461" y="2486546"/>
            <a:ext cx="2027430" cy="435842"/>
          </a:xfrm>
          <a:prstGeom prst="rect">
            <a:avLst/>
          </a:prstGeom>
          <a:noFill/>
          <a:ln/>
        </p:spPr>
        <p:txBody>
          <a:bodyPr wrap="square" lIns="0" tIns="0" rIns="0" bIns="0" rtlCol="0" anchor="t"/>
          <a:lstStyle/>
          <a:p>
            <a:pPr algn="ctr" indent="0" marL="0">
              <a:lnSpc>
                <a:spcPts val="1700"/>
              </a:lnSpc>
              <a:buNone/>
            </a:pPr>
            <a:r>
              <a:rPr lang="en-US" sz="1550" dirty="0">
                <a:solidFill>
                  <a:srgbClr val="272525"/>
                </a:solidFill>
                <a:latin typeface="Inter" pitchFamily="34" charset="0"/>
                <a:ea typeface="Inter" pitchFamily="34" charset="-122"/>
                <a:cs typeface="Inter" pitchFamily="34" charset="-120"/>
              </a:rPr>
              <a:t>Việt Nam: 5 tháng nền tảng</a:t>
            </a:r>
            <a:endParaRPr lang="en-US" sz="1550" dirty="0"/>
          </a:p>
        </p:txBody>
      </p:sp>
      <p:pic>
        <p:nvPicPr>
          <p:cNvPr id="8"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0210" y="3471715"/>
            <a:ext cx="449070" cy="449070"/>
          </a:xfrm>
          <a:prstGeom prst="rect">
            <a:avLst/>
          </a:prstGeom>
        </p:spPr>
      </p:pic>
      <p:sp>
        <p:nvSpPr>
          <p:cNvPr id="9" name="Text 5"/>
          <p:cNvSpPr/>
          <p:nvPr/>
        </p:nvSpPr>
        <p:spPr>
          <a:xfrm>
            <a:off x="6297597" y="5943341"/>
            <a:ext cx="2038569" cy="939914"/>
          </a:xfrm>
          <a:prstGeom prst="rect">
            <a:avLst/>
          </a:prstGeom>
          <a:noFill/>
          <a:ln/>
        </p:spPr>
        <p:txBody>
          <a:bodyPr wrap="square" lIns="0" tIns="0" rIns="0" bIns="0" rtlCol="0" anchor="t"/>
          <a:lstStyle/>
          <a:p>
            <a:pPr algn="ctr" indent="0" marL="0">
              <a:lnSpc>
                <a:spcPts val="2450"/>
              </a:lnSpc>
              <a:buNone/>
            </a:pPr>
            <a:r>
              <a:rPr lang="en-US" sz="1950" b="1" dirty="0">
                <a:solidFill>
                  <a:srgbClr val="272525"/>
                </a:solidFill>
                <a:latin typeface="Inter Bold" pitchFamily="34" charset="0"/>
                <a:ea typeface="Inter Bold" pitchFamily="34" charset="-122"/>
                <a:cs typeface="Inter Bold" pitchFamily="34" charset="-120"/>
              </a:rPr>
              <a:t>Đánh Giá Toàn Diện + Xin Visa F1</a:t>
            </a:r>
            <a:endParaRPr lang="en-US" sz="1950" dirty="0"/>
          </a:p>
        </p:txBody>
      </p:sp>
      <p:pic>
        <p:nvPicPr>
          <p:cNvPr id="10"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2346" y="5109254"/>
            <a:ext cx="449070" cy="449070"/>
          </a:xfrm>
          <a:prstGeom prst="rect">
            <a:avLst/>
          </a:prstGeom>
        </p:spPr>
      </p:pic>
      <p:sp>
        <p:nvSpPr>
          <p:cNvPr id="11" name="Text 6"/>
          <p:cNvSpPr/>
          <p:nvPr/>
        </p:nvSpPr>
        <p:spPr>
          <a:xfrm>
            <a:off x="8781754" y="2045134"/>
            <a:ext cx="2027430" cy="313305"/>
          </a:xfrm>
          <a:prstGeom prst="rect">
            <a:avLst/>
          </a:prstGeom>
          <a:noFill/>
          <a:ln/>
        </p:spPr>
        <p:txBody>
          <a:bodyPr wrap="none" lIns="0" tIns="0" rIns="0" bIns="0" rtlCol="0" anchor="t"/>
          <a:lstStyle/>
          <a:p>
            <a:pPr algn="ctr" indent="0" marL="0">
              <a:lnSpc>
                <a:spcPts val="2450"/>
              </a:lnSpc>
              <a:buNone/>
            </a:pPr>
            <a:r>
              <a:rPr lang="en-US" sz="1950" b="1" dirty="0">
                <a:solidFill>
                  <a:srgbClr val="272525"/>
                </a:solidFill>
                <a:latin typeface="Inter Bold" pitchFamily="34" charset="0"/>
                <a:ea typeface="Inter Bold" pitchFamily="34" charset="-122"/>
                <a:cs typeface="Inter Bold" pitchFamily="34" charset="-120"/>
              </a:rPr>
              <a:t>Giai đoạn 2</a:t>
            </a:r>
            <a:endParaRPr lang="en-US" sz="1950" dirty="0"/>
          </a:p>
        </p:txBody>
      </p:sp>
      <p:sp>
        <p:nvSpPr>
          <p:cNvPr id="12" name="Text 7"/>
          <p:cNvSpPr/>
          <p:nvPr/>
        </p:nvSpPr>
        <p:spPr>
          <a:xfrm>
            <a:off x="8781754" y="2447557"/>
            <a:ext cx="2027430" cy="435842"/>
          </a:xfrm>
          <a:prstGeom prst="rect">
            <a:avLst/>
          </a:prstGeom>
          <a:noFill/>
          <a:ln/>
        </p:spPr>
        <p:txBody>
          <a:bodyPr wrap="square" lIns="0" tIns="0" rIns="0" bIns="0" rtlCol="0" anchor="t"/>
          <a:lstStyle/>
          <a:p>
            <a:pPr algn="ctr" indent="0" marL="0">
              <a:lnSpc>
                <a:spcPts val="1700"/>
              </a:lnSpc>
              <a:buNone/>
            </a:pPr>
            <a:r>
              <a:rPr lang="en-US" sz="1550" dirty="0">
                <a:solidFill>
                  <a:srgbClr val="272525"/>
                </a:solidFill>
                <a:latin typeface="Inter" pitchFamily="34" charset="0"/>
                <a:ea typeface="Inter" pitchFamily="34" charset="-122"/>
                <a:cs typeface="Inter" pitchFamily="34" charset="-120"/>
              </a:rPr>
              <a:t>Hoa Kỳ: 12 tháng hoàn thành</a:t>
            </a:r>
            <a:endParaRPr lang="en-US" sz="1550" dirty="0"/>
          </a:p>
        </p:txBody>
      </p:sp>
      <p:pic>
        <p:nvPicPr>
          <p:cNvPr id="13"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9923" y="3427156"/>
            <a:ext cx="449070" cy="449070"/>
          </a:xfrm>
          <a:prstGeom prst="rect">
            <a:avLst/>
          </a:prstGeom>
        </p:spPr>
      </p:pic>
      <p:sp>
        <p:nvSpPr>
          <p:cNvPr id="14" name="Text 8"/>
          <p:cNvSpPr/>
          <p:nvPr/>
        </p:nvSpPr>
        <p:spPr>
          <a:xfrm>
            <a:off x="1742718" y="7292816"/>
            <a:ext cx="11365111" cy="408861"/>
          </a:xfrm>
          <a:prstGeom prst="rect">
            <a:avLst/>
          </a:prstGeom>
          <a:noFill/>
          <a:ln/>
        </p:spPr>
        <p:txBody>
          <a:bodyPr wrap="square" lIns="0" tIns="0" rIns="0" bIns="0" rtlCol="0" anchor="t"/>
          <a:lstStyle/>
          <a:p>
            <a:pPr algn="l" indent="0" marL="0">
              <a:lnSpc>
                <a:spcPts val="1600"/>
              </a:lnSpc>
              <a:buNone/>
            </a:pPr>
            <a:r>
              <a:rPr lang="en-US" sz="1150" dirty="0">
                <a:solidFill>
                  <a:srgbClr val="272525"/>
                </a:solidFill>
                <a:latin typeface="Inter" pitchFamily="34" charset="0"/>
                <a:ea typeface="Inter" pitchFamily="34" charset="-122"/>
                <a:cs typeface="Inter" pitchFamily="34" charset="-120"/>
              </a:rPr>
              <a:t>Chương trình độc quyền này của PowerPlus được thiết kế đặc biệt theo mô hình 2 giai đoạn, giúp học sinh vừa tiết kiệm chi phí đáng kể, vừa giảm thiểu rủi ro "sốc văn hóa" khi bước vào môi trường học tập hoàn toàn mới tại Mỹ.</a:t>
            </a:r>
            <a:endParaRPr lang="en-US" sz="1150" dirty="0"/>
          </a:p>
        </p:txBody>
      </p:sp>
      <p:sp>
        <p:nvSpPr>
          <p:cNvPr id="15" name="Shape 9"/>
          <p:cNvSpPr/>
          <p:nvPr/>
        </p:nvSpPr>
        <p:spPr>
          <a:xfrm>
            <a:off x="1522452" y="7170539"/>
            <a:ext cx="15240" cy="653415"/>
          </a:xfrm>
          <a:prstGeom prst="rect">
            <a:avLst/>
          </a:prstGeom>
          <a:solidFill>
            <a:srgbClr val="4950BC"/>
          </a:solidFill>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45649" y="1884640"/>
            <a:ext cx="2998232" cy="310158"/>
          </a:xfrm>
          <a:prstGeom prst="rect">
            <a:avLst/>
          </a:prstGeom>
          <a:noFill/>
          <a:ln/>
        </p:spPr>
        <p:txBody>
          <a:bodyPr wrap="none" lIns="0" tIns="0" rIns="0" bIns="0" rtlCol="0" anchor="t"/>
          <a:lstStyle/>
          <a:p>
            <a:pPr algn="l" indent="0" marL="0">
              <a:lnSpc>
                <a:spcPts val="2400"/>
              </a:lnSpc>
              <a:buNone/>
            </a:pPr>
            <a:r>
              <a:rPr lang="en-US" sz="1950" b="1" dirty="0">
                <a:solidFill>
                  <a:srgbClr val="000000"/>
                </a:solidFill>
                <a:latin typeface="Inter Bold" pitchFamily="34" charset="0"/>
                <a:ea typeface="Inter Bold" pitchFamily="34" charset="-122"/>
                <a:cs typeface="Inter Bold" pitchFamily="34" charset="-120"/>
              </a:rPr>
              <a:t>Giai Đoạn 1: Tại Việt Nam</a:t>
            </a:r>
            <a:endParaRPr lang="en-US" sz="1950" dirty="0"/>
          </a:p>
        </p:txBody>
      </p:sp>
      <p:sp>
        <p:nvSpPr>
          <p:cNvPr id="4" name="Shape 1"/>
          <p:cNvSpPr/>
          <p:nvPr/>
        </p:nvSpPr>
        <p:spPr>
          <a:xfrm>
            <a:off x="6145649" y="2318786"/>
            <a:ext cx="7825502" cy="20003"/>
          </a:xfrm>
          <a:prstGeom prst="rect">
            <a:avLst/>
          </a:prstGeom>
          <a:solidFill>
            <a:srgbClr val="272525">
              <a:alpha val="50000"/>
            </a:srgbClr>
          </a:solidFill>
          <a:ln/>
        </p:spPr>
      </p:sp>
      <p:sp>
        <p:nvSpPr>
          <p:cNvPr id="5" name="Shape 2"/>
          <p:cNvSpPr/>
          <p:nvPr/>
        </p:nvSpPr>
        <p:spPr>
          <a:xfrm>
            <a:off x="6145649" y="2394466"/>
            <a:ext cx="2575441" cy="983456"/>
          </a:xfrm>
          <a:prstGeom prst="roundRect">
            <a:avLst>
              <a:gd name="adj" fmla="val 4238"/>
            </a:avLst>
          </a:prstGeom>
          <a:solidFill>
            <a:srgbClr val="DADBF1"/>
          </a:solidFill>
          <a:ln w="7620">
            <a:solidFill>
              <a:srgbClr val="C0C1D7"/>
            </a:solidFill>
            <a:prstDash val="solid"/>
          </a:ln>
        </p:spPr>
      </p:sp>
      <p:sp>
        <p:nvSpPr>
          <p:cNvPr id="6" name="Shape 3"/>
          <p:cNvSpPr/>
          <p:nvPr/>
        </p:nvSpPr>
        <p:spPr>
          <a:xfrm>
            <a:off x="7284482" y="2501265"/>
            <a:ext cx="297656" cy="297656"/>
          </a:xfrm>
          <a:prstGeom prst="roundRect">
            <a:avLst>
              <a:gd name="adj" fmla="val 30716954"/>
            </a:avLst>
          </a:prstGeom>
          <a:solidFill>
            <a:srgbClr val="4950BC"/>
          </a:solidFill>
          <a:ln/>
        </p:spPr>
      </p:sp>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66278" y="2583061"/>
            <a:ext cx="133945" cy="133945"/>
          </a:xfrm>
          <a:prstGeom prst="rect">
            <a:avLst/>
          </a:prstGeom>
        </p:spPr>
      </p:pic>
      <p:sp>
        <p:nvSpPr>
          <p:cNvPr id="8" name="Text 4"/>
          <p:cNvSpPr/>
          <p:nvPr/>
        </p:nvSpPr>
        <p:spPr>
          <a:xfrm>
            <a:off x="6813113" y="2848451"/>
            <a:ext cx="1240393" cy="155019"/>
          </a:xfrm>
          <a:prstGeom prst="rect">
            <a:avLst/>
          </a:prstGeom>
          <a:noFill/>
          <a:ln/>
        </p:spPr>
        <p:txBody>
          <a:bodyPr wrap="none" lIns="0" tIns="0" rIns="0" bIns="0" rtlCol="0" anchor="t"/>
          <a:lstStyle/>
          <a:p>
            <a:pPr algn="ctr"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Thời gian</a:t>
            </a:r>
            <a:endParaRPr lang="en-US" sz="950" dirty="0"/>
          </a:p>
        </p:txBody>
      </p:sp>
      <p:sp>
        <p:nvSpPr>
          <p:cNvPr id="9" name="Text 5"/>
          <p:cNvSpPr/>
          <p:nvPr/>
        </p:nvSpPr>
        <p:spPr>
          <a:xfrm>
            <a:off x="6252448" y="3033236"/>
            <a:ext cx="2361843" cy="118943"/>
          </a:xfrm>
          <a:prstGeom prst="rect">
            <a:avLst/>
          </a:prstGeom>
          <a:noFill/>
          <a:ln/>
        </p:spPr>
        <p:txBody>
          <a:bodyPr wrap="none" lIns="0" tIns="0" rIns="0" bIns="0" rtlCol="0" anchor="t"/>
          <a:lstStyle/>
          <a:p>
            <a:pPr algn="ctr" indent="0" marL="0">
              <a:lnSpc>
                <a:spcPts val="900"/>
              </a:lnSpc>
              <a:buNone/>
            </a:pPr>
            <a:r>
              <a:rPr lang="en-US" sz="750" dirty="0">
                <a:solidFill>
                  <a:srgbClr val="272525"/>
                </a:solidFill>
                <a:latin typeface="Inter" pitchFamily="34" charset="0"/>
                <a:ea typeface="Inter" pitchFamily="34" charset="-122"/>
                <a:cs typeface="Inter" pitchFamily="34" charset="-120"/>
              </a:rPr>
              <a:t>5 tháng học tập trung tại PowerPlus Việt Nam</a:t>
            </a:r>
            <a:endParaRPr lang="en-US" sz="750" dirty="0"/>
          </a:p>
        </p:txBody>
      </p:sp>
      <p:sp>
        <p:nvSpPr>
          <p:cNvPr id="10" name="Shape 6"/>
          <p:cNvSpPr/>
          <p:nvPr/>
        </p:nvSpPr>
        <p:spPr>
          <a:xfrm>
            <a:off x="8770620" y="2394466"/>
            <a:ext cx="2575441" cy="983456"/>
          </a:xfrm>
          <a:prstGeom prst="roundRect">
            <a:avLst>
              <a:gd name="adj" fmla="val 4238"/>
            </a:avLst>
          </a:prstGeom>
          <a:solidFill>
            <a:srgbClr val="DADBF1"/>
          </a:solidFill>
          <a:ln w="7620">
            <a:solidFill>
              <a:srgbClr val="C0C1D7"/>
            </a:solidFill>
            <a:prstDash val="solid"/>
          </a:ln>
        </p:spPr>
      </p:sp>
      <p:sp>
        <p:nvSpPr>
          <p:cNvPr id="11" name="Shape 7"/>
          <p:cNvSpPr/>
          <p:nvPr/>
        </p:nvSpPr>
        <p:spPr>
          <a:xfrm>
            <a:off x="9909453" y="2501265"/>
            <a:ext cx="297656" cy="297656"/>
          </a:xfrm>
          <a:prstGeom prst="roundRect">
            <a:avLst>
              <a:gd name="adj" fmla="val 30716954"/>
            </a:avLst>
          </a:prstGeom>
          <a:solidFill>
            <a:srgbClr val="4950BC"/>
          </a:solidFill>
          <a:ln/>
        </p:spPr>
      </p:sp>
      <p:pic>
        <p:nvPicPr>
          <p:cNvPr id="12"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91249" y="2583061"/>
            <a:ext cx="133945" cy="133945"/>
          </a:xfrm>
          <a:prstGeom prst="rect">
            <a:avLst/>
          </a:prstGeom>
        </p:spPr>
      </p:pic>
      <p:sp>
        <p:nvSpPr>
          <p:cNvPr id="13" name="Text 8"/>
          <p:cNvSpPr/>
          <p:nvPr/>
        </p:nvSpPr>
        <p:spPr>
          <a:xfrm>
            <a:off x="9438084" y="2848451"/>
            <a:ext cx="1240393" cy="155019"/>
          </a:xfrm>
          <a:prstGeom prst="rect">
            <a:avLst/>
          </a:prstGeom>
          <a:noFill/>
          <a:ln/>
        </p:spPr>
        <p:txBody>
          <a:bodyPr wrap="none" lIns="0" tIns="0" rIns="0" bIns="0" rtlCol="0" anchor="t"/>
          <a:lstStyle/>
          <a:p>
            <a:pPr algn="ctr"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Giảng viên</a:t>
            </a:r>
            <a:endParaRPr lang="en-US" sz="950" dirty="0"/>
          </a:p>
        </p:txBody>
      </p:sp>
      <p:sp>
        <p:nvSpPr>
          <p:cNvPr id="14" name="Text 9"/>
          <p:cNvSpPr/>
          <p:nvPr/>
        </p:nvSpPr>
        <p:spPr>
          <a:xfrm>
            <a:off x="8877419" y="3033236"/>
            <a:ext cx="2361843" cy="237887"/>
          </a:xfrm>
          <a:prstGeom prst="rect">
            <a:avLst/>
          </a:prstGeom>
          <a:noFill/>
          <a:ln/>
        </p:spPr>
        <p:txBody>
          <a:bodyPr wrap="square" lIns="0" tIns="0" rIns="0" bIns="0" rtlCol="0" anchor="t"/>
          <a:lstStyle/>
          <a:p>
            <a:pPr algn="ctr" indent="0" marL="0">
              <a:lnSpc>
                <a:spcPts val="900"/>
              </a:lnSpc>
              <a:buNone/>
            </a:pPr>
            <a:r>
              <a:rPr lang="en-US" sz="750" dirty="0">
                <a:solidFill>
                  <a:srgbClr val="272525"/>
                </a:solidFill>
                <a:latin typeface="Inter" pitchFamily="34" charset="0"/>
                <a:ea typeface="Inter" pitchFamily="34" charset="-122"/>
                <a:cs typeface="Inter" pitchFamily="34" charset="-120"/>
              </a:rPr>
              <a:t>Giáo sư TBI giảng dạy trực tuyến bằng tiếng Anh 100%</a:t>
            </a:r>
            <a:endParaRPr lang="en-US" sz="750" dirty="0"/>
          </a:p>
        </p:txBody>
      </p:sp>
      <p:sp>
        <p:nvSpPr>
          <p:cNvPr id="15" name="Shape 10"/>
          <p:cNvSpPr/>
          <p:nvPr/>
        </p:nvSpPr>
        <p:spPr>
          <a:xfrm>
            <a:off x="11395591" y="2394466"/>
            <a:ext cx="2575560" cy="983456"/>
          </a:xfrm>
          <a:prstGeom prst="roundRect">
            <a:avLst>
              <a:gd name="adj" fmla="val 4238"/>
            </a:avLst>
          </a:prstGeom>
          <a:solidFill>
            <a:srgbClr val="DADBF1"/>
          </a:solidFill>
          <a:ln w="7620">
            <a:solidFill>
              <a:srgbClr val="C0C1D7"/>
            </a:solidFill>
            <a:prstDash val="solid"/>
          </a:ln>
        </p:spPr>
      </p:sp>
      <p:sp>
        <p:nvSpPr>
          <p:cNvPr id="16" name="Shape 11"/>
          <p:cNvSpPr/>
          <p:nvPr/>
        </p:nvSpPr>
        <p:spPr>
          <a:xfrm>
            <a:off x="12534543" y="2501265"/>
            <a:ext cx="297656" cy="297656"/>
          </a:xfrm>
          <a:prstGeom prst="roundRect">
            <a:avLst>
              <a:gd name="adj" fmla="val 30716954"/>
            </a:avLst>
          </a:prstGeom>
          <a:solidFill>
            <a:srgbClr val="4950BC"/>
          </a:solidFill>
          <a:ln/>
        </p:spPr>
      </p:sp>
      <p:pic>
        <p:nvPicPr>
          <p:cNvPr id="17"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16339" y="2583061"/>
            <a:ext cx="133945" cy="133945"/>
          </a:xfrm>
          <a:prstGeom prst="rect">
            <a:avLst/>
          </a:prstGeom>
        </p:spPr>
      </p:pic>
      <p:sp>
        <p:nvSpPr>
          <p:cNvPr id="18" name="Text 12"/>
          <p:cNvSpPr/>
          <p:nvPr/>
        </p:nvSpPr>
        <p:spPr>
          <a:xfrm>
            <a:off x="12063174" y="2848451"/>
            <a:ext cx="1240393" cy="155019"/>
          </a:xfrm>
          <a:prstGeom prst="rect">
            <a:avLst/>
          </a:prstGeom>
          <a:noFill/>
          <a:ln/>
        </p:spPr>
        <p:txBody>
          <a:bodyPr wrap="none" lIns="0" tIns="0" rIns="0" bIns="0" rtlCol="0" anchor="t"/>
          <a:lstStyle/>
          <a:p>
            <a:pPr algn="ctr"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Tín chỉ</a:t>
            </a:r>
            <a:endParaRPr lang="en-US" sz="950" dirty="0"/>
          </a:p>
        </p:txBody>
      </p:sp>
      <p:sp>
        <p:nvSpPr>
          <p:cNvPr id="19" name="Text 13"/>
          <p:cNvSpPr/>
          <p:nvPr/>
        </p:nvSpPr>
        <p:spPr>
          <a:xfrm>
            <a:off x="11502390" y="3033236"/>
            <a:ext cx="2361962" cy="118943"/>
          </a:xfrm>
          <a:prstGeom prst="rect">
            <a:avLst/>
          </a:prstGeom>
          <a:noFill/>
          <a:ln/>
        </p:spPr>
        <p:txBody>
          <a:bodyPr wrap="none" lIns="0" tIns="0" rIns="0" bIns="0" rtlCol="0" anchor="t"/>
          <a:lstStyle/>
          <a:p>
            <a:pPr algn="ctr" indent="0" marL="0">
              <a:lnSpc>
                <a:spcPts val="900"/>
              </a:lnSpc>
              <a:buNone/>
            </a:pPr>
            <a:r>
              <a:rPr lang="en-US" sz="750" dirty="0">
                <a:solidFill>
                  <a:srgbClr val="272525"/>
                </a:solidFill>
                <a:latin typeface="Inter" pitchFamily="34" charset="0"/>
                <a:ea typeface="Inter" pitchFamily="34" charset="-122"/>
                <a:cs typeface="Inter" pitchFamily="34" charset="-120"/>
              </a:rPr>
              <a:t>15.5 tín chỉ tương đương 1 học kỳ Mỹ</a:t>
            </a:r>
            <a:endParaRPr lang="en-US" sz="750" dirty="0"/>
          </a:p>
        </p:txBody>
      </p:sp>
      <p:sp>
        <p:nvSpPr>
          <p:cNvPr id="20" name="Text 14"/>
          <p:cNvSpPr/>
          <p:nvPr/>
        </p:nvSpPr>
        <p:spPr>
          <a:xfrm>
            <a:off x="6145649" y="3433643"/>
            <a:ext cx="7825502"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Học sinh được làm quen với hệ thống giáo dục Mỹ ngay tại Việt Nam thông qua nền tảng học trực tuyến, giáo trình chuẩn quốc tế và phương pháp giảng dạy của giáo sư Mỹ. Đây là bước đệm hoàn hảo trước khi du học.</a:t>
            </a:r>
            <a:endParaRPr lang="en-US" sz="750" dirty="0"/>
          </a:p>
        </p:txBody>
      </p:sp>
      <p:sp>
        <p:nvSpPr>
          <p:cNvPr id="21" name="Text 15"/>
          <p:cNvSpPr/>
          <p:nvPr/>
        </p:nvSpPr>
        <p:spPr>
          <a:xfrm>
            <a:off x="6145649" y="3745944"/>
            <a:ext cx="2190274" cy="185976"/>
          </a:xfrm>
          <a:prstGeom prst="rect">
            <a:avLst/>
          </a:prstGeom>
          <a:noFill/>
          <a:ln/>
        </p:spPr>
        <p:txBody>
          <a:bodyPr wrap="none" lIns="0" tIns="0" rIns="0" bIns="0" rtlCol="0" anchor="t"/>
          <a:lstStyle/>
          <a:p>
            <a:pPr algn="l" indent="0" marL="0">
              <a:lnSpc>
                <a:spcPts val="1450"/>
              </a:lnSpc>
              <a:buNone/>
            </a:pPr>
            <a:r>
              <a:rPr lang="en-US" sz="1150" b="1" dirty="0">
                <a:solidFill>
                  <a:srgbClr val="000000"/>
                </a:solidFill>
                <a:latin typeface="Inter Bold" pitchFamily="34" charset="0"/>
                <a:ea typeface="Inter Bold" pitchFamily="34" charset="-122"/>
                <a:cs typeface="Inter Bold" pitchFamily="34" charset="-120"/>
              </a:rPr>
              <a:t>Chương Trình Học Giai Đoạn 1:</a:t>
            </a:r>
            <a:endParaRPr lang="en-US" sz="1150" dirty="0"/>
          </a:p>
        </p:txBody>
      </p:sp>
      <p:sp>
        <p:nvSpPr>
          <p:cNvPr id="22" name="Text 16"/>
          <p:cNvSpPr/>
          <p:nvPr/>
        </p:nvSpPr>
        <p:spPr>
          <a:xfrm>
            <a:off x="6145649" y="4006334"/>
            <a:ext cx="7825502"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Sinh viên học tập và lưu trú tại một trong 3 trung tâm đào tạo của PowerPlus (Hà Nội, Đà Nẵng, TP.HCM), được giảng dạy trực tuyến 100% bằng tiếng Anh bởi các Giáo sư Mỹ từ TBI.</a:t>
            </a:r>
            <a:endParaRPr lang="en-US" sz="750" dirty="0"/>
          </a:p>
        </p:txBody>
      </p:sp>
      <p:sp>
        <p:nvSpPr>
          <p:cNvPr id="23" name="Text 17"/>
          <p:cNvSpPr/>
          <p:nvPr/>
        </p:nvSpPr>
        <p:spPr>
          <a:xfrm>
            <a:off x="6145649" y="4299942"/>
            <a:ext cx="7825502" cy="118943"/>
          </a:xfrm>
          <a:prstGeom prst="rect">
            <a:avLst/>
          </a:prstGeom>
          <a:noFill/>
          <a:ln/>
        </p:spPr>
        <p:txBody>
          <a:bodyPr wrap="none" lIns="0" tIns="0" rIns="0" bIns="0" rtlCol="0" anchor="t"/>
          <a:lstStyle/>
          <a:p>
            <a:pPr algn="l" indent="0" marL="0">
              <a:lnSpc>
                <a:spcPts val="900"/>
              </a:lnSpc>
              <a:buNone/>
            </a:pPr>
            <a:r>
              <a:rPr lang="en-US" sz="750" dirty="0">
                <a:solidFill>
                  <a:srgbClr val="000000"/>
                </a:solidFill>
                <a:latin typeface="Inter" pitchFamily="34" charset="0"/>
                <a:ea typeface="Inter" pitchFamily="34" charset="-122"/>
                <a:cs typeface="Inter" pitchFamily="34" charset="-120"/>
              </a:rPr>
              <a:t>⭐</a:t>
            </a:r>
            <a:pPr algn="l" indent="0" marL="0">
              <a:lnSpc>
                <a:spcPts val="900"/>
              </a:lnSpc>
              <a:buNone/>
            </a:pPr>
            <a:r>
              <a:rPr lang="en-US" sz="750" b="1" dirty="0">
                <a:solidFill>
                  <a:srgbClr val="272525"/>
                </a:solidFill>
                <a:latin typeface="Inter" pitchFamily="34" charset="0"/>
                <a:ea typeface="Inter" pitchFamily="34" charset="-122"/>
                <a:cs typeface="Inter" pitchFamily="34" charset="-120"/>
              </a:rPr>
              <a:t>️ Nội dung học:</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Tích lũy </a:t>
            </a:r>
            <a:pPr algn="l" indent="0" marL="0">
              <a:lnSpc>
                <a:spcPts val="900"/>
              </a:lnSpc>
              <a:buNone/>
            </a:pPr>
            <a:r>
              <a:rPr lang="en-US" sz="750" b="1" dirty="0">
                <a:solidFill>
                  <a:srgbClr val="272525"/>
                </a:solidFill>
                <a:latin typeface="Inter" pitchFamily="34" charset="0"/>
                <a:ea typeface="Inter" pitchFamily="34" charset="-122"/>
                <a:cs typeface="Inter" pitchFamily="34" charset="-120"/>
              </a:rPr>
              <a:t>15.5 tín chỉ</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tương đương 1 học kỳ tại Mỹ với 4 môn cốt lõi:</a:t>
            </a:r>
            <a:endParaRPr lang="en-US" sz="750" dirty="0"/>
          </a:p>
        </p:txBody>
      </p:sp>
      <p:sp>
        <p:nvSpPr>
          <p:cNvPr id="24" name="Shape 18"/>
          <p:cNvSpPr/>
          <p:nvPr/>
        </p:nvSpPr>
        <p:spPr>
          <a:xfrm>
            <a:off x="6145649" y="4474607"/>
            <a:ext cx="3887986" cy="532567"/>
          </a:xfrm>
          <a:prstGeom prst="roundRect">
            <a:avLst>
              <a:gd name="adj" fmla="val 13736"/>
            </a:avLst>
          </a:prstGeom>
          <a:solidFill>
            <a:srgbClr val="FFFFFF"/>
          </a:solidFill>
          <a:ln w="15240">
            <a:solidFill>
              <a:srgbClr val="C0C1D7"/>
            </a:solidFill>
            <a:prstDash val="solid"/>
          </a:ln>
        </p:spPr>
      </p:sp>
      <p:sp>
        <p:nvSpPr>
          <p:cNvPr id="25" name="Shape 19"/>
          <p:cNvSpPr/>
          <p:nvPr/>
        </p:nvSpPr>
        <p:spPr>
          <a:xfrm>
            <a:off x="6130409" y="4474607"/>
            <a:ext cx="60960" cy="532567"/>
          </a:xfrm>
          <a:prstGeom prst="roundRect">
            <a:avLst>
              <a:gd name="adj" fmla="val 68372"/>
            </a:avLst>
          </a:prstGeom>
          <a:solidFill>
            <a:srgbClr val="4950BC"/>
          </a:solidFill>
          <a:ln/>
        </p:spPr>
      </p:sp>
      <p:sp>
        <p:nvSpPr>
          <p:cNvPr id="26" name="Text 20"/>
          <p:cNvSpPr/>
          <p:nvPr/>
        </p:nvSpPr>
        <p:spPr>
          <a:xfrm>
            <a:off x="6305788" y="4589026"/>
            <a:ext cx="1659136"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MAT 103 - Đại số Trung cấp</a:t>
            </a:r>
            <a:endParaRPr lang="en-US" sz="950" dirty="0"/>
          </a:p>
        </p:txBody>
      </p:sp>
      <p:sp>
        <p:nvSpPr>
          <p:cNvPr id="27" name="Text 21"/>
          <p:cNvSpPr/>
          <p:nvPr/>
        </p:nvSpPr>
        <p:spPr>
          <a:xfrm>
            <a:off x="6305788" y="4773811"/>
            <a:ext cx="3613428"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4.5 tín chỉ</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 Nền tảng toán học cho các môn chuyên ngành tại Mỹ.</a:t>
            </a:r>
            <a:endParaRPr lang="en-US" sz="750" dirty="0"/>
          </a:p>
        </p:txBody>
      </p:sp>
      <p:sp>
        <p:nvSpPr>
          <p:cNvPr id="28" name="Shape 22"/>
          <p:cNvSpPr/>
          <p:nvPr/>
        </p:nvSpPr>
        <p:spPr>
          <a:xfrm>
            <a:off x="10083165" y="4474607"/>
            <a:ext cx="3887986" cy="532567"/>
          </a:xfrm>
          <a:prstGeom prst="roundRect">
            <a:avLst>
              <a:gd name="adj" fmla="val 13736"/>
            </a:avLst>
          </a:prstGeom>
          <a:solidFill>
            <a:srgbClr val="FFFFFF"/>
          </a:solidFill>
          <a:ln w="15240">
            <a:solidFill>
              <a:srgbClr val="C0C1D7"/>
            </a:solidFill>
            <a:prstDash val="solid"/>
          </a:ln>
        </p:spPr>
      </p:sp>
      <p:sp>
        <p:nvSpPr>
          <p:cNvPr id="29" name="Shape 23"/>
          <p:cNvSpPr/>
          <p:nvPr/>
        </p:nvSpPr>
        <p:spPr>
          <a:xfrm>
            <a:off x="10067925" y="4474607"/>
            <a:ext cx="60960" cy="532567"/>
          </a:xfrm>
          <a:prstGeom prst="roundRect">
            <a:avLst>
              <a:gd name="adj" fmla="val 68372"/>
            </a:avLst>
          </a:prstGeom>
          <a:solidFill>
            <a:srgbClr val="4950BC"/>
          </a:solidFill>
          <a:ln/>
        </p:spPr>
      </p:sp>
      <p:sp>
        <p:nvSpPr>
          <p:cNvPr id="30" name="Text 24"/>
          <p:cNvSpPr/>
          <p:nvPr/>
        </p:nvSpPr>
        <p:spPr>
          <a:xfrm>
            <a:off x="10243304" y="4589026"/>
            <a:ext cx="1821537"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ENG 101 - Viết Luận Tiếng Anh</a:t>
            </a:r>
            <a:endParaRPr lang="en-US" sz="950" dirty="0"/>
          </a:p>
        </p:txBody>
      </p:sp>
      <p:sp>
        <p:nvSpPr>
          <p:cNvPr id="31" name="Text 25"/>
          <p:cNvSpPr/>
          <p:nvPr/>
        </p:nvSpPr>
        <p:spPr>
          <a:xfrm>
            <a:off x="10243304" y="4773811"/>
            <a:ext cx="3613428"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4.5 tín chỉ</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 Phát triển kỹ năng viết tiếng Anh học thuật.</a:t>
            </a:r>
            <a:endParaRPr lang="en-US" sz="750" dirty="0"/>
          </a:p>
        </p:txBody>
      </p:sp>
      <p:sp>
        <p:nvSpPr>
          <p:cNvPr id="32" name="Shape 26"/>
          <p:cNvSpPr/>
          <p:nvPr/>
        </p:nvSpPr>
        <p:spPr>
          <a:xfrm>
            <a:off x="6145649" y="5056703"/>
            <a:ext cx="3887986" cy="532567"/>
          </a:xfrm>
          <a:prstGeom prst="roundRect">
            <a:avLst>
              <a:gd name="adj" fmla="val 13736"/>
            </a:avLst>
          </a:prstGeom>
          <a:solidFill>
            <a:srgbClr val="FFFFFF"/>
          </a:solidFill>
          <a:ln w="15240">
            <a:solidFill>
              <a:srgbClr val="C0C1D7"/>
            </a:solidFill>
            <a:prstDash val="solid"/>
          </a:ln>
        </p:spPr>
      </p:sp>
      <p:sp>
        <p:nvSpPr>
          <p:cNvPr id="33" name="Shape 27"/>
          <p:cNvSpPr/>
          <p:nvPr/>
        </p:nvSpPr>
        <p:spPr>
          <a:xfrm>
            <a:off x="6130409" y="5056703"/>
            <a:ext cx="60960" cy="532567"/>
          </a:xfrm>
          <a:prstGeom prst="roundRect">
            <a:avLst>
              <a:gd name="adj" fmla="val 68372"/>
            </a:avLst>
          </a:prstGeom>
          <a:solidFill>
            <a:srgbClr val="4950BC"/>
          </a:solidFill>
          <a:ln/>
        </p:spPr>
      </p:sp>
      <p:sp>
        <p:nvSpPr>
          <p:cNvPr id="34" name="Text 28"/>
          <p:cNvSpPr/>
          <p:nvPr/>
        </p:nvSpPr>
        <p:spPr>
          <a:xfrm>
            <a:off x="6305788" y="5171123"/>
            <a:ext cx="1480899"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SOC 108 - Xã hội học Mỹ</a:t>
            </a:r>
            <a:endParaRPr lang="en-US" sz="950" dirty="0"/>
          </a:p>
        </p:txBody>
      </p:sp>
      <p:sp>
        <p:nvSpPr>
          <p:cNvPr id="35" name="Text 29"/>
          <p:cNvSpPr/>
          <p:nvPr/>
        </p:nvSpPr>
        <p:spPr>
          <a:xfrm>
            <a:off x="6305788" y="5355908"/>
            <a:ext cx="3613428"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4.5 tín chỉ</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 Hiểu biết về văn hóa và xã hội Mỹ.</a:t>
            </a:r>
            <a:endParaRPr lang="en-US" sz="750" dirty="0"/>
          </a:p>
        </p:txBody>
      </p:sp>
      <p:sp>
        <p:nvSpPr>
          <p:cNvPr id="36" name="Shape 30"/>
          <p:cNvSpPr/>
          <p:nvPr/>
        </p:nvSpPr>
        <p:spPr>
          <a:xfrm>
            <a:off x="10083165" y="5056703"/>
            <a:ext cx="3887986" cy="532567"/>
          </a:xfrm>
          <a:prstGeom prst="roundRect">
            <a:avLst>
              <a:gd name="adj" fmla="val 13736"/>
            </a:avLst>
          </a:prstGeom>
          <a:solidFill>
            <a:srgbClr val="FFFFFF"/>
          </a:solidFill>
          <a:ln w="15240">
            <a:solidFill>
              <a:srgbClr val="C0C1D7"/>
            </a:solidFill>
            <a:prstDash val="solid"/>
          </a:ln>
        </p:spPr>
      </p:sp>
      <p:sp>
        <p:nvSpPr>
          <p:cNvPr id="37" name="Shape 31"/>
          <p:cNvSpPr/>
          <p:nvPr/>
        </p:nvSpPr>
        <p:spPr>
          <a:xfrm>
            <a:off x="10067925" y="5056703"/>
            <a:ext cx="60960" cy="532567"/>
          </a:xfrm>
          <a:prstGeom prst="roundRect">
            <a:avLst>
              <a:gd name="adj" fmla="val 68372"/>
            </a:avLst>
          </a:prstGeom>
          <a:solidFill>
            <a:srgbClr val="4950BC"/>
          </a:solidFill>
          <a:ln/>
        </p:spPr>
      </p:sp>
      <p:sp>
        <p:nvSpPr>
          <p:cNvPr id="38" name="Text 32"/>
          <p:cNvSpPr/>
          <p:nvPr/>
        </p:nvSpPr>
        <p:spPr>
          <a:xfrm>
            <a:off x="10243304" y="5171123"/>
            <a:ext cx="1599724"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PCS 110 - Kỹ Năng Đại Học</a:t>
            </a:r>
            <a:endParaRPr lang="en-US" sz="950" dirty="0"/>
          </a:p>
        </p:txBody>
      </p:sp>
      <p:sp>
        <p:nvSpPr>
          <p:cNvPr id="39" name="Text 33"/>
          <p:cNvSpPr/>
          <p:nvPr/>
        </p:nvSpPr>
        <p:spPr>
          <a:xfrm>
            <a:off x="10243304" y="5355908"/>
            <a:ext cx="3613428" cy="118943"/>
          </a:xfrm>
          <a:prstGeom prst="rect">
            <a:avLst/>
          </a:prstGeom>
          <a:noFill/>
          <a:ln/>
        </p:spPr>
        <p:txBody>
          <a:bodyPr wrap="none" lIns="0" tIns="0" rIns="0" bIns="0" rtlCol="0" anchor="t"/>
          <a:lstStyle/>
          <a:p>
            <a:pPr algn="l" indent="0" marL="0">
              <a:lnSpc>
                <a:spcPts val="900"/>
              </a:lnSpc>
              <a:buNone/>
            </a:pPr>
            <a:r>
              <a:rPr lang="en-US" sz="750" b="1" dirty="0">
                <a:solidFill>
                  <a:srgbClr val="272525"/>
                </a:solidFill>
                <a:latin typeface="Inter" pitchFamily="34" charset="0"/>
                <a:ea typeface="Inter" pitchFamily="34" charset="-122"/>
                <a:cs typeface="Inter" pitchFamily="34" charset="-120"/>
              </a:rPr>
              <a:t>2.0 tín chỉ</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 Chuẩn bị sẵn sàng cho môi trường Mỹ.</a:t>
            </a:r>
            <a:endParaRPr lang="en-US" sz="750" dirty="0"/>
          </a:p>
        </p:txBody>
      </p:sp>
      <p:sp>
        <p:nvSpPr>
          <p:cNvPr id="40" name="Text 34"/>
          <p:cNvSpPr/>
          <p:nvPr/>
        </p:nvSpPr>
        <p:spPr>
          <a:xfrm>
            <a:off x="6145649" y="5644991"/>
            <a:ext cx="7825502" cy="237887"/>
          </a:xfrm>
          <a:prstGeom prst="rect">
            <a:avLst/>
          </a:prstGeom>
          <a:noFill/>
          <a:ln/>
        </p:spPr>
        <p:txBody>
          <a:bodyPr wrap="square" lIns="0" tIns="0" rIns="0" bIns="0" rtlCol="0" anchor="t"/>
          <a:lstStyle/>
          <a:p>
            <a:pPr algn="l" indent="0" marL="0">
              <a:lnSpc>
                <a:spcPts val="900"/>
              </a:lnSpc>
              <a:buNone/>
            </a:pPr>
            <a:r>
              <a:rPr lang="en-US" sz="750" dirty="0">
                <a:solidFill>
                  <a:srgbClr val="000000"/>
                </a:solidFill>
                <a:latin typeface="Inter" pitchFamily="34" charset="0"/>
                <a:ea typeface="Inter" pitchFamily="34" charset="-122"/>
                <a:cs typeface="Inter" pitchFamily="34" charset="-120"/>
              </a:rPr>
              <a:t>⭐</a:t>
            </a:r>
            <a:pPr algn="l" indent="0" marL="0">
              <a:lnSpc>
                <a:spcPts val="900"/>
              </a:lnSpc>
              <a:buNone/>
            </a:pPr>
            <a:r>
              <a:rPr lang="en-US" sz="750" b="1" dirty="0">
                <a:solidFill>
                  <a:srgbClr val="272525"/>
                </a:solidFill>
                <a:latin typeface="Inter" pitchFamily="34" charset="0"/>
                <a:ea typeface="Inter" pitchFamily="34" charset="-122"/>
                <a:cs typeface="Inter" pitchFamily="34" charset="-120"/>
              </a:rPr>
              <a:t>️ Lợi thế đặc biệt:</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Giúp sinh viên làm quen với phương pháp giảng dạy Mỹ. Nếu không đạt môn học, có thể học lại tại Việt Nam với chi phí cực thấp. Tiết kiệm ngay </a:t>
            </a:r>
            <a:pPr algn="l" indent="0" marL="0">
              <a:lnSpc>
                <a:spcPts val="900"/>
              </a:lnSpc>
              <a:buNone/>
            </a:pPr>
            <a:r>
              <a:rPr lang="en-US" sz="750" b="1" dirty="0">
                <a:solidFill>
                  <a:srgbClr val="272525"/>
                </a:solidFill>
                <a:latin typeface="Inter" pitchFamily="34" charset="0"/>
                <a:ea typeface="Inter" pitchFamily="34" charset="-122"/>
                <a:cs typeface="Inter" pitchFamily="34" charset="-120"/>
              </a:rPr>
              <a:t>10.000 - 12.000 USD</a:t>
            </a:r>
            <a:pPr algn="l" indent="0" marL="0">
              <a:lnSpc>
                <a:spcPts val="900"/>
              </a:lnSpc>
              <a:buNone/>
            </a:pPr>
            <a:r>
              <a:rPr lang="en-US" sz="750" dirty="0">
                <a:solidFill>
                  <a:srgbClr val="272525"/>
                </a:solidFill>
                <a:latin typeface="Inter" pitchFamily="34" charset="0"/>
                <a:ea typeface="Inter" pitchFamily="34" charset="-122"/>
                <a:cs typeface="Inter" pitchFamily="34" charset="-120"/>
              </a:rPr>
              <a:t> chi phí sinh hoạt so với việc sang Mỹ học từ đầu.</a:t>
            </a:r>
            <a:endParaRPr lang="en-US" sz="750" dirty="0"/>
          </a:p>
        </p:txBody>
      </p:sp>
      <p:sp>
        <p:nvSpPr>
          <p:cNvPr id="41" name="Shape 35"/>
          <p:cNvSpPr/>
          <p:nvPr/>
        </p:nvSpPr>
        <p:spPr>
          <a:xfrm>
            <a:off x="6145649" y="5938599"/>
            <a:ext cx="7825502" cy="406360"/>
          </a:xfrm>
          <a:prstGeom prst="roundRect">
            <a:avLst>
              <a:gd name="adj" fmla="val 10257"/>
            </a:avLst>
          </a:prstGeom>
          <a:solidFill>
            <a:srgbClr val="AEE4BD"/>
          </a:solidFill>
          <a:ln/>
        </p:spPr>
      </p:sp>
      <p:pic>
        <p:nvPicPr>
          <p:cNvPr id="42" name="Image 4" descr="preencoded.png">    </p:cNvPr>
          <p:cNvPicPr>
            <a:picLocks noChangeAspect="1"/>
          </p:cNvPicPr>
          <p:nvPr/>
        </p:nvPicPr>
        <p:blipFill>
          <a:blip r:embed="rId8"/>
          <a:stretch>
            <a:fillRect/>
          </a:stretch>
        </p:blipFill>
        <p:spPr>
          <a:xfrm>
            <a:off x="6244828" y="6067187"/>
            <a:ext cx="123944" cy="99179"/>
          </a:xfrm>
          <a:prstGeom prst="rect">
            <a:avLst/>
          </a:prstGeom>
        </p:spPr>
      </p:pic>
      <p:sp>
        <p:nvSpPr>
          <p:cNvPr id="43" name="Text 36"/>
          <p:cNvSpPr/>
          <p:nvPr/>
        </p:nvSpPr>
        <p:spPr>
          <a:xfrm>
            <a:off x="6467951" y="6012894"/>
            <a:ext cx="7404021" cy="237887"/>
          </a:xfrm>
          <a:prstGeom prst="rect">
            <a:avLst/>
          </a:prstGeom>
          <a:noFill/>
          <a:ln/>
        </p:spPr>
        <p:txBody>
          <a:bodyPr wrap="square" lIns="0" tIns="0" rIns="0" bIns="0" rtlCol="0" anchor="t"/>
          <a:lstStyle/>
          <a:p>
            <a:pPr algn="l" indent="0" marL="0">
              <a:lnSpc>
                <a:spcPts val="900"/>
              </a:lnSpc>
              <a:buNone/>
            </a:pPr>
            <a:r>
              <a:rPr lang="en-US" sz="750" b="1" i="1" dirty="0">
                <a:solidFill>
                  <a:srgbClr val="000000"/>
                </a:solidFill>
                <a:latin typeface="Inter" pitchFamily="34" charset="0"/>
                <a:ea typeface="Inter" pitchFamily="34" charset="-122"/>
                <a:cs typeface="Inter" pitchFamily="34" charset="-120"/>
              </a:rPr>
              <a:t>Lưu ý:</a:t>
            </a:r>
            <a:pPr algn="l" indent="0" marL="0">
              <a:lnSpc>
                <a:spcPts val="900"/>
              </a:lnSpc>
              <a:buNone/>
            </a:pPr>
            <a:r>
              <a:rPr lang="en-US" sz="750" i="1" dirty="0">
                <a:solidFill>
                  <a:srgbClr val="000000"/>
                </a:solidFill>
                <a:latin typeface="Inter" pitchFamily="34" charset="0"/>
                <a:ea typeface="Inter" pitchFamily="34" charset="-122"/>
                <a:cs typeface="Inter" pitchFamily="34" charset="-120"/>
              </a:rPr>
              <a:t> Đối với học viên chưa đạt trình độ ngoại ngữ đầu vào của chương trình (trình độ tiếng Anh tương đương 6.0 - 6.5 IELTS), các em sẽ cần hoàn thành khoá học tiếng 5 tháng của PowerPlus và vượt qua bài test trình độ đầu vào để có thể tham gia vào giai đoạn 1 của chương trình này.</a:t>
            </a:r>
            <a:endParaRPr lang="en-US" sz="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3402449" y="272891"/>
            <a:ext cx="5058728" cy="317778"/>
          </a:xfrm>
          <a:prstGeom prst="rect">
            <a:avLst/>
          </a:prstGeom>
          <a:noFill/>
          <a:ln/>
        </p:spPr>
        <p:txBody>
          <a:bodyPr wrap="none" lIns="0" tIns="0" rIns="0" bIns="0" rtlCol="0" anchor="t"/>
          <a:lstStyle/>
          <a:p>
            <a:pPr algn="l" indent="0" marL="0">
              <a:lnSpc>
                <a:spcPts val="2400"/>
              </a:lnSpc>
              <a:buNone/>
            </a:pPr>
            <a:r>
              <a:rPr lang="en-US" sz="1950" b="1" dirty="0">
                <a:solidFill>
                  <a:srgbClr val="000000"/>
                </a:solidFill>
                <a:latin typeface="Inter Bold" pitchFamily="34" charset="0"/>
                <a:ea typeface="Inter Bold" pitchFamily="34" charset="-122"/>
                <a:cs typeface="Inter Bold" pitchFamily="34" charset="-120"/>
              </a:rPr>
              <a:t>⚠️</a:t>
            </a:r>
            <a:pPr algn="l" indent="0" marL="0">
              <a:lnSpc>
                <a:spcPts val="2400"/>
              </a:lnSpc>
              <a:buNone/>
            </a:pPr>
            <a:r>
              <a:rPr lang="en-US" sz="1950" b="1" dirty="0">
                <a:solidFill>
                  <a:srgbClr val="000000"/>
                </a:solidFill>
                <a:latin typeface="Inter Bold" pitchFamily="34" charset="0"/>
                <a:ea typeface="Inter Bold" pitchFamily="34" charset="-122"/>
                <a:cs typeface="Inter Bold" pitchFamily="34" charset="-120"/>
              </a:rPr>
              <a:t> Giai Đoạn Chuyển Giao Từ VN Sang Mỹ</a:t>
            </a:r>
            <a:endParaRPr lang="en-US" sz="1950" dirty="0"/>
          </a:p>
        </p:txBody>
      </p:sp>
      <p:sp>
        <p:nvSpPr>
          <p:cNvPr id="3" name="Text 1"/>
          <p:cNvSpPr/>
          <p:nvPr/>
        </p:nvSpPr>
        <p:spPr>
          <a:xfrm>
            <a:off x="3402449" y="689848"/>
            <a:ext cx="7825502"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Các học sinh đạt đủ điều kiện tiên quyết theo yêu cầu sẽ được tiến hành chuẩn bị hồ sơ để xin thị thực du học F1 cho giai đoạn 12 tháng tiếp theo tại Mỹ. Dưới đây là các thông tin hướng dẫn cụ thể - chi tiết cho phần này:</a:t>
            </a:r>
            <a:endParaRPr lang="en-US" sz="750" dirty="0"/>
          </a:p>
        </p:txBody>
      </p:sp>
      <p:sp>
        <p:nvSpPr>
          <p:cNvPr id="4" name="Shape 2"/>
          <p:cNvSpPr/>
          <p:nvPr/>
        </p:nvSpPr>
        <p:spPr>
          <a:xfrm>
            <a:off x="3402449" y="1033031"/>
            <a:ext cx="7825502" cy="20003"/>
          </a:xfrm>
          <a:prstGeom prst="rect">
            <a:avLst/>
          </a:prstGeom>
          <a:solidFill>
            <a:srgbClr val="272525">
              <a:alpha val="50000"/>
            </a:srgbClr>
          </a:solidFill>
          <a:ln/>
        </p:spPr>
      </p:sp>
      <p:sp>
        <p:nvSpPr>
          <p:cNvPr id="5" name="Text 3"/>
          <p:cNvSpPr/>
          <p:nvPr/>
        </p:nvSpPr>
        <p:spPr>
          <a:xfrm>
            <a:off x="3402449" y="1127403"/>
            <a:ext cx="1488519" cy="185976"/>
          </a:xfrm>
          <a:prstGeom prst="rect">
            <a:avLst/>
          </a:prstGeom>
          <a:noFill/>
          <a:ln/>
        </p:spPr>
        <p:txBody>
          <a:bodyPr wrap="none" lIns="0" tIns="0" rIns="0" bIns="0" rtlCol="0" anchor="t"/>
          <a:lstStyle/>
          <a:p>
            <a:pPr algn="l" indent="0" marL="0">
              <a:lnSpc>
                <a:spcPts val="1450"/>
              </a:lnSpc>
              <a:buNone/>
            </a:pPr>
            <a:r>
              <a:rPr lang="en-US" sz="1150" b="1" dirty="0">
                <a:solidFill>
                  <a:srgbClr val="000000"/>
                </a:solidFill>
                <a:latin typeface="Inter Bold" pitchFamily="34" charset="0"/>
                <a:ea typeface="Inter Bold" pitchFamily="34" charset="-122"/>
                <a:cs typeface="Inter Bold" pitchFamily="34" charset="-120"/>
              </a:rPr>
              <a:t>1. Đánh Giá Cuối Kỳ</a:t>
            </a:r>
            <a:endParaRPr lang="en-US" sz="1150" dirty="0"/>
          </a:p>
        </p:txBody>
      </p:sp>
      <p:sp>
        <p:nvSpPr>
          <p:cNvPr id="6" name="Text 4"/>
          <p:cNvSpPr/>
          <p:nvPr/>
        </p:nvSpPr>
        <p:spPr>
          <a:xfrm>
            <a:off x="3402449" y="1387793"/>
            <a:ext cx="7825502"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Ngoài việc hoàn thành đầy đủ 15.5 tín chỉ theo số điểm yêu cầu (đạt tối thiểu điểm C cho tất cả các môn). Học sinh dự định chuyển từ Giai đoạn I sang Giai đoạn II sẽ thực hiện bài kiểm tra đánh giá của trường để xác định năng lực Tiếng Anh, Toán và Tin học. Sẽ không có chi phí cho việc thực hiện bộ bài kiểm tra này.</a:t>
            </a:r>
            <a:endParaRPr lang="en-US" sz="750" dirty="0"/>
          </a:p>
        </p:txBody>
      </p:sp>
      <p:sp>
        <p:nvSpPr>
          <p:cNvPr id="7" name="Text 5"/>
          <p:cNvSpPr/>
          <p:nvPr/>
        </p:nvSpPr>
        <p:spPr>
          <a:xfrm>
            <a:off x="3402449" y="1700093"/>
            <a:ext cx="1828681" cy="185976"/>
          </a:xfrm>
          <a:prstGeom prst="rect">
            <a:avLst/>
          </a:prstGeom>
          <a:noFill/>
          <a:ln/>
        </p:spPr>
        <p:txBody>
          <a:bodyPr wrap="none" lIns="0" tIns="0" rIns="0" bIns="0" rtlCol="0" anchor="t"/>
          <a:lstStyle/>
          <a:p>
            <a:pPr algn="l" indent="0" marL="0">
              <a:lnSpc>
                <a:spcPts val="1450"/>
              </a:lnSpc>
              <a:buNone/>
            </a:pPr>
            <a:r>
              <a:rPr lang="en-US" sz="1150" b="1" dirty="0">
                <a:solidFill>
                  <a:srgbClr val="000000"/>
                </a:solidFill>
                <a:latin typeface="Inter Bold" pitchFamily="34" charset="0"/>
                <a:ea typeface="Inter Bold" pitchFamily="34" charset="-122"/>
                <a:cs typeface="Inter Bold" pitchFamily="34" charset="-120"/>
              </a:rPr>
              <a:t>2. Điều Kiện Chuyển Tiếp</a:t>
            </a:r>
            <a:endParaRPr lang="en-US" sz="1150" dirty="0"/>
          </a:p>
        </p:txBody>
      </p:sp>
      <p:sp>
        <p:nvSpPr>
          <p:cNvPr id="8" name="Shape 6"/>
          <p:cNvSpPr/>
          <p:nvPr/>
        </p:nvSpPr>
        <p:spPr>
          <a:xfrm>
            <a:off x="3402449" y="2109311"/>
            <a:ext cx="3887986" cy="666155"/>
          </a:xfrm>
          <a:prstGeom prst="roundRect">
            <a:avLst>
              <a:gd name="adj" fmla="val 10981"/>
            </a:avLst>
          </a:prstGeom>
          <a:solidFill>
            <a:srgbClr val="FFFFFF"/>
          </a:solidFill>
          <a:ln/>
        </p:spPr>
      </p:sp>
      <p:sp>
        <p:nvSpPr>
          <p:cNvPr id="9" name="Shape 7"/>
          <p:cNvSpPr/>
          <p:nvPr/>
        </p:nvSpPr>
        <p:spPr>
          <a:xfrm>
            <a:off x="3402449" y="2094071"/>
            <a:ext cx="3887986" cy="60960"/>
          </a:xfrm>
          <a:prstGeom prst="roundRect">
            <a:avLst>
              <a:gd name="adj" fmla="val 68372"/>
            </a:avLst>
          </a:prstGeom>
          <a:solidFill>
            <a:srgbClr val="4950BC"/>
          </a:solidFill>
          <a:ln/>
        </p:spPr>
      </p:sp>
      <p:sp>
        <p:nvSpPr>
          <p:cNvPr id="10" name="Shape 8"/>
          <p:cNvSpPr/>
          <p:nvPr/>
        </p:nvSpPr>
        <p:spPr>
          <a:xfrm>
            <a:off x="5197554" y="1960483"/>
            <a:ext cx="297656" cy="297656"/>
          </a:xfrm>
          <a:prstGeom prst="roundRect">
            <a:avLst>
              <a:gd name="adj" fmla="val 307200"/>
            </a:avLst>
          </a:prstGeom>
          <a:solidFill>
            <a:srgbClr val="4950BC"/>
          </a:solidFill>
          <a:ln/>
        </p:spPr>
      </p:sp>
      <p:pic>
        <p:nvPicPr>
          <p:cNvPr id="11"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86851" y="2049780"/>
            <a:ext cx="119063" cy="119063"/>
          </a:xfrm>
          <a:prstGeom prst="rect">
            <a:avLst/>
          </a:prstGeom>
        </p:spPr>
      </p:pic>
      <p:sp>
        <p:nvSpPr>
          <p:cNvPr id="12" name="Text 9"/>
          <p:cNvSpPr/>
          <p:nvPr/>
        </p:nvSpPr>
        <p:spPr>
          <a:xfrm>
            <a:off x="3516868" y="2357318"/>
            <a:ext cx="1312188"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Hoàn Thành Đánh Giá</a:t>
            </a:r>
            <a:endParaRPr lang="en-US" sz="950" dirty="0"/>
          </a:p>
        </p:txBody>
      </p:sp>
      <p:sp>
        <p:nvSpPr>
          <p:cNvPr id="13" name="Text 10"/>
          <p:cNvSpPr/>
          <p:nvPr/>
        </p:nvSpPr>
        <p:spPr>
          <a:xfrm>
            <a:off x="3516868" y="2542103"/>
            <a:ext cx="3659148"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Hoàn thành bài đánh giá toàn diện của trường.</a:t>
            </a:r>
            <a:endParaRPr lang="en-US" sz="750" dirty="0"/>
          </a:p>
        </p:txBody>
      </p:sp>
      <p:sp>
        <p:nvSpPr>
          <p:cNvPr id="14" name="Shape 11"/>
          <p:cNvSpPr/>
          <p:nvPr/>
        </p:nvSpPr>
        <p:spPr>
          <a:xfrm>
            <a:off x="7339965" y="2109311"/>
            <a:ext cx="3887986" cy="666155"/>
          </a:xfrm>
          <a:prstGeom prst="roundRect">
            <a:avLst>
              <a:gd name="adj" fmla="val 10981"/>
            </a:avLst>
          </a:prstGeom>
          <a:solidFill>
            <a:srgbClr val="FFFFFF"/>
          </a:solidFill>
          <a:ln/>
        </p:spPr>
      </p:sp>
      <p:sp>
        <p:nvSpPr>
          <p:cNvPr id="15" name="Shape 12"/>
          <p:cNvSpPr/>
          <p:nvPr/>
        </p:nvSpPr>
        <p:spPr>
          <a:xfrm>
            <a:off x="7339965" y="2094071"/>
            <a:ext cx="3887986" cy="60960"/>
          </a:xfrm>
          <a:prstGeom prst="roundRect">
            <a:avLst>
              <a:gd name="adj" fmla="val 68372"/>
            </a:avLst>
          </a:prstGeom>
          <a:solidFill>
            <a:srgbClr val="4950BC"/>
          </a:solidFill>
          <a:ln/>
        </p:spPr>
      </p:sp>
      <p:sp>
        <p:nvSpPr>
          <p:cNvPr id="16" name="Shape 13"/>
          <p:cNvSpPr/>
          <p:nvPr/>
        </p:nvSpPr>
        <p:spPr>
          <a:xfrm>
            <a:off x="9135070" y="1960483"/>
            <a:ext cx="297656" cy="297656"/>
          </a:xfrm>
          <a:prstGeom prst="roundRect">
            <a:avLst>
              <a:gd name="adj" fmla="val 307200"/>
            </a:avLst>
          </a:prstGeom>
          <a:solidFill>
            <a:srgbClr val="4950BC"/>
          </a:solidFill>
          <a:ln/>
        </p:spPr>
      </p:sp>
      <p:pic>
        <p:nvPicPr>
          <p:cNvPr id="17"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24367" y="2049780"/>
            <a:ext cx="119063" cy="119063"/>
          </a:xfrm>
          <a:prstGeom prst="rect">
            <a:avLst/>
          </a:prstGeom>
        </p:spPr>
      </p:pic>
      <p:sp>
        <p:nvSpPr>
          <p:cNvPr id="18" name="Text 14"/>
          <p:cNvSpPr/>
          <p:nvPr/>
        </p:nvSpPr>
        <p:spPr>
          <a:xfrm>
            <a:off x="7454384" y="2357318"/>
            <a:ext cx="1269206"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Đủ Tín Chỉ &amp; Điểm Số</a:t>
            </a:r>
            <a:endParaRPr lang="en-US" sz="950" dirty="0"/>
          </a:p>
        </p:txBody>
      </p:sp>
      <p:sp>
        <p:nvSpPr>
          <p:cNvPr id="19" name="Text 15"/>
          <p:cNvSpPr/>
          <p:nvPr/>
        </p:nvSpPr>
        <p:spPr>
          <a:xfrm>
            <a:off x="7454384" y="2542103"/>
            <a:ext cx="3659148"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Hoàn thành 15.5 tín chỉ trong giai đoạn 1 với điểm số của mỗi môn từ C trở lên.</a:t>
            </a:r>
            <a:endParaRPr lang="en-US" sz="750" dirty="0"/>
          </a:p>
        </p:txBody>
      </p:sp>
      <p:sp>
        <p:nvSpPr>
          <p:cNvPr id="20" name="Text 16"/>
          <p:cNvSpPr/>
          <p:nvPr/>
        </p:nvSpPr>
        <p:spPr>
          <a:xfrm>
            <a:off x="3402449" y="2849880"/>
            <a:ext cx="1494473" cy="193596"/>
          </a:xfrm>
          <a:prstGeom prst="rect">
            <a:avLst/>
          </a:prstGeom>
          <a:noFill/>
          <a:ln/>
        </p:spPr>
        <p:txBody>
          <a:bodyPr wrap="none" lIns="0" tIns="0" rIns="0" bIns="0" rtlCol="0" anchor="t"/>
          <a:lstStyle/>
          <a:p>
            <a:pPr algn="l" indent="0" marL="0">
              <a:lnSpc>
                <a:spcPts val="1450"/>
              </a:lnSpc>
              <a:buNone/>
            </a:pPr>
            <a:r>
              <a:rPr lang="en-US" sz="1150" b="1" dirty="0">
                <a:solidFill>
                  <a:srgbClr val="000000"/>
                </a:solidFill>
                <a:latin typeface="Inter Bold" pitchFamily="34" charset="0"/>
                <a:ea typeface="Inter Bold" pitchFamily="34" charset="-122"/>
                <a:cs typeface="Inter Bold" pitchFamily="34" charset="-120"/>
              </a:rPr>
              <a:t>⚠️</a:t>
            </a:r>
            <a:pPr algn="l" indent="0" marL="0">
              <a:lnSpc>
                <a:spcPts val="1450"/>
              </a:lnSpc>
              <a:buNone/>
            </a:pPr>
            <a:r>
              <a:rPr lang="en-US" sz="1150" b="1" dirty="0">
                <a:solidFill>
                  <a:srgbClr val="000000"/>
                </a:solidFill>
                <a:latin typeface="Inter Bold" pitchFamily="34" charset="0"/>
                <a:ea typeface="Inter Bold" pitchFamily="34" charset="-122"/>
                <a:cs typeface="Inter Bold" pitchFamily="34" charset="-120"/>
              </a:rPr>
              <a:t> Lưu ý quan trọng:</a:t>
            </a:r>
            <a:endParaRPr lang="en-US" sz="1150" dirty="0"/>
          </a:p>
        </p:txBody>
      </p:sp>
      <p:sp>
        <p:nvSpPr>
          <p:cNvPr id="21" name="Shape 17"/>
          <p:cNvSpPr/>
          <p:nvPr/>
        </p:nvSpPr>
        <p:spPr>
          <a:xfrm>
            <a:off x="3402449" y="3266718"/>
            <a:ext cx="2575441" cy="1022985"/>
          </a:xfrm>
          <a:prstGeom prst="roundRect">
            <a:avLst>
              <a:gd name="adj" fmla="val 7151"/>
            </a:avLst>
          </a:prstGeom>
          <a:solidFill>
            <a:srgbClr val="FFFFFF"/>
          </a:solidFill>
          <a:ln/>
        </p:spPr>
      </p:sp>
      <p:sp>
        <p:nvSpPr>
          <p:cNvPr id="22" name="Shape 18"/>
          <p:cNvSpPr/>
          <p:nvPr/>
        </p:nvSpPr>
        <p:spPr>
          <a:xfrm>
            <a:off x="3402449" y="3251478"/>
            <a:ext cx="2575441" cy="60960"/>
          </a:xfrm>
          <a:prstGeom prst="roundRect">
            <a:avLst>
              <a:gd name="adj" fmla="val 68372"/>
            </a:avLst>
          </a:prstGeom>
          <a:solidFill>
            <a:srgbClr val="4950BC"/>
          </a:solidFill>
          <a:ln/>
        </p:spPr>
      </p:sp>
      <p:sp>
        <p:nvSpPr>
          <p:cNvPr id="23" name="Shape 19"/>
          <p:cNvSpPr/>
          <p:nvPr/>
        </p:nvSpPr>
        <p:spPr>
          <a:xfrm>
            <a:off x="4541282" y="3117890"/>
            <a:ext cx="297656" cy="297656"/>
          </a:xfrm>
          <a:prstGeom prst="roundRect">
            <a:avLst>
              <a:gd name="adj" fmla="val 307200"/>
            </a:avLst>
          </a:prstGeom>
          <a:solidFill>
            <a:srgbClr val="4950BC"/>
          </a:solidFill>
          <a:ln/>
        </p:spPr>
      </p:sp>
      <p:pic>
        <p:nvPicPr>
          <p:cNvPr id="24"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30579" y="3207187"/>
            <a:ext cx="119063" cy="119063"/>
          </a:xfrm>
          <a:prstGeom prst="rect">
            <a:avLst/>
          </a:prstGeom>
        </p:spPr>
      </p:pic>
      <p:sp>
        <p:nvSpPr>
          <p:cNvPr id="25" name="Text 20"/>
          <p:cNvSpPr/>
          <p:nvPr/>
        </p:nvSpPr>
        <p:spPr>
          <a:xfrm>
            <a:off x="3516868" y="3514725"/>
            <a:ext cx="1240393"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Trượt dưới 1 môn</a:t>
            </a:r>
            <a:endParaRPr lang="en-US" sz="950" dirty="0"/>
          </a:p>
        </p:txBody>
      </p:sp>
      <p:sp>
        <p:nvSpPr>
          <p:cNvPr id="26" name="Text 21"/>
          <p:cNvSpPr/>
          <p:nvPr/>
        </p:nvSpPr>
        <p:spPr>
          <a:xfrm>
            <a:off x="3516868" y="3699510"/>
            <a:ext cx="2346603" cy="475774"/>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Nếu sinh viên trượt một môn và không hoàn thành đủ tín chỉ để chuyển tiếp sang Giai đoạn II tại Hoa Kỳ, sinh viên sẽ không mất phí, vì Nhà trường không thu phí sinh viên cho các tín chỉ này.</a:t>
            </a:r>
            <a:endParaRPr lang="en-US" sz="750" dirty="0"/>
          </a:p>
        </p:txBody>
      </p:sp>
      <p:sp>
        <p:nvSpPr>
          <p:cNvPr id="27" name="Shape 22"/>
          <p:cNvSpPr/>
          <p:nvPr/>
        </p:nvSpPr>
        <p:spPr>
          <a:xfrm>
            <a:off x="6027420" y="3266718"/>
            <a:ext cx="2575441" cy="1022985"/>
          </a:xfrm>
          <a:prstGeom prst="roundRect">
            <a:avLst>
              <a:gd name="adj" fmla="val 7151"/>
            </a:avLst>
          </a:prstGeom>
          <a:solidFill>
            <a:srgbClr val="FFFFFF"/>
          </a:solidFill>
          <a:ln/>
        </p:spPr>
      </p:sp>
      <p:sp>
        <p:nvSpPr>
          <p:cNvPr id="28" name="Shape 23"/>
          <p:cNvSpPr/>
          <p:nvPr/>
        </p:nvSpPr>
        <p:spPr>
          <a:xfrm>
            <a:off x="6027420" y="3251478"/>
            <a:ext cx="2575441" cy="60960"/>
          </a:xfrm>
          <a:prstGeom prst="roundRect">
            <a:avLst>
              <a:gd name="adj" fmla="val 68372"/>
            </a:avLst>
          </a:prstGeom>
          <a:solidFill>
            <a:srgbClr val="4950BC"/>
          </a:solidFill>
          <a:ln/>
        </p:spPr>
      </p:sp>
      <p:sp>
        <p:nvSpPr>
          <p:cNvPr id="29" name="Shape 24"/>
          <p:cNvSpPr/>
          <p:nvPr/>
        </p:nvSpPr>
        <p:spPr>
          <a:xfrm>
            <a:off x="7166253" y="3117890"/>
            <a:ext cx="297656" cy="297656"/>
          </a:xfrm>
          <a:prstGeom prst="roundRect">
            <a:avLst>
              <a:gd name="adj" fmla="val 307200"/>
            </a:avLst>
          </a:prstGeom>
          <a:solidFill>
            <a:srgbClr val="4950BC"/>
          </a:solidFill>
          <a:ln/>
        </p:spPr>
      </p:sp>
      <p:pic>
        <p:nvPicPr>
          <p:cNvPr id="30"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55550" y="3207187"/>
            <a:ext cx="119063" cy="119063"/>
          </a:xfrm>
          <a:prstGeom prst="rect">
            <a:avLst/>
          </a:prstGeom>
        </p:spPr>
      </p:pic>
      <p:sp>
        <p:nvSpPr>
          <p:cNvPr id="31" name="Text 25"/>
          <p:cNvSpPr/>
          <p:nvPr/>
        </p:nvSpPr>
        <p:spPr>
          <a:xfrm>
            <a:off x="6141839" y="3514725"/>
            <a:ext cx="1240393"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Trượt 1 hoặc 2 môn</a:t>
            </a:r>
            <a:endParaRPr lang="en-US" sz="950" dirty="0"/>
          </a:p>
        </p:txBody>
      </p:sp>
      <p:sp>
        <p:nvSpPr>
          <p:cNvPr id="32" name="Text 26"/>
          <p:cNvSpPr/>
          <p:nvPr/>
        </p:nvSpPr>
        <p:spPr>
          <a:xfrm>
            <a:off x="6141839" y="3699510"/>
            <a:ext cx="2346603" cy="475774"/>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Sinh viên vẫn có thể được phép chuyển sang Giai đoạn II, nhưng các môn học bị trượt sẽ được thêm vào lịch học tại Hoa Kỳ và tính phí theo mức giá tín chỉ áp dụng tại thời điểm đó.</a:t>
            </a:r>
            <a:endParaRPr lang="en-US" sz="750" dirty="0"/>
          </a:p>
        </p:txBody>
      </p:sp>
      <p:sp>
        <p:nvSpPr>
          <p:cNvPr id="33" name="Shape 27"/>
          <p:cNvSpPr/>
          <p:nvPr/>
        </p:nvSpPr>
        <p:spPr>
          <a:xfrm>
            <a:off x="8652391" y="3266718"/>
            <a:ext cx="2575560" cy="1022985"/>
          </a:xfrm>
          <a:prstGeom prst="roundRect">
            <a:avLst>
              <a:gd name="adj" fmla="val 7151"/>
            </a:avLst>
          </a:prstGeom>
          <a:solidFill>
            <a:srgbClr val="FFFFFF"/>
          </a:solidFill>
          <a:ln/>
        </p:spPr>
      </p:sp>
      <p:sp>
        <p:nvSpPr>
          <p:cNvPr id="34" name="Shape 28"/>
          <p:cNvSpPr/>
          <p:nvPr/>
        </p:nvSpPr>
        <p:spPr>
          <a:xfrm>
            <a:off x="8652391" y="3251478"/>
            <a:ext cx="2575560" cy="60960"/>
          </a:xfrm>
          <a:prstGeom prst="roundRect">
            <a:avLst>
              <a:gd name="adj" fmla="val 68372"/>
            </a:avLst>
          </a:prstGeom>
          <a:solidFill>
            <a:srgbClr val="4950BC"/>
          </a:solidFill>
          <a:ln/>
        </p:spPr>
      </p:sp>
      <p:sp>
        <p:nvSpPr>
          <p:cNvPr id="35" name="Shape 29"/>
          <p:cNvSpPr/>
          <p:nvPr/>
        </p:nvSpPr>
        <p:spPr>
          <a:xfrm>
            <a:off x="9791343" y="3117890"/>
            <a:ext cx="297656" cy="297656"/>
          </a:xfrm>
          <a:prstGeom prst="roundRect">
            <a:avLst>
              <a:gd name="adj" fmla="val 307200"/>
            </a:avLst>
          </a:prstGeom>
          <a:solidFill>
            <a:srgbClr val="4950BC"/>
          </a:solidFill>
          <a:ln/>
        </p:spPr>
      </p:sp>
      <p:pic>
        <p:nvPicPr>
          <p:cNvPr id="36"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80640" y="3207187"/>
            <a:ext cx="119063" cy="119063"/>
          </a:xfrm>
          <a:prstGeom prst="rect">
            <a:avLst/>
          </a:prstGeom>
        </p:spPr>
      </p:pic>
      <p:sp>
        <p:nvSpPr>
          <p:cNvPr id="37" name="Text 30"/>
          <p:cNvSpPr/>
          <p:nvPr/>
        </p:nvSpPr>
        <p:spPr>
          <a:xfrm>
            <a:off x="8766810" y="3514725"/>
            <a:ext cx="1240393"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Trượt quá 3 môn</a:t>
            </a:r>
            <a:endParaRPr lang="en-US" sz="950" dirty="0"/>
          </a:p>
        </p:txBody>
      </p:sp>
      <p:sp>
        <p:nvSpPr>
          <p:cNvPr id="38" name="Text 31"/>
          <p:cNvSpPr/>
          <p:nvPr/>
        </p:nvSpPr>
        <p:spPr>
          <a:xfrm>
            <a:off x="8766810" y="3699510"/>
            <a:ext cx="2346722" cy="237887"/>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Sinh viên sẽ phải học lại các môn đó tại Việt Nam cho đến khi đủ tiêu chuẩn chuyển tiếp.</a:t>
            </a:r>
            <a:endParaRPr lang="en-US" sz="750" dirty="0"/>
          </a:p>
        </p:txBody>
      </p:sp>
      <p:sp>
        <p:nvSpPr>
          <p:cNvPr id="39" name="Text 32"/>
          <p:cNvSpPr/>
          <p:nvPr/>
        </p:nvSpPr>
        <p:spPr>
          <a:xfrm>
            <a:off x="3402449" y="4364117"/>
            <a:ext cx="2928580" cy="185976"/>
          </a:xfrm>
          <a:prstGeom prst="rect">
            <a:avLst/>
          </a:prstGeom>
          <a:noFill/>
          <a:ln/>
        </p:spPr>
        <p:txBody>
          <a:bodyPr wrap="none" lIns="0" tIns="0" rIns="0" bIns="0" rtlCol="0" anchor="t"/>
          <a:lstStyle/>
          <a:p>
            <a:pPr algn="l" indent="0" marL="0">
              <a:lnSpc>
                <a:spcPts val="1450"/>
              </a:lnSpc>
              <a:buNone/>
            </a:pPr>
            <a:r>
              <a:rPr lang="en-US" sz="1150" b="1" dirty="0">
                <a:solidFill>
                  <a:srgbClr val="000000"/>
                </a:solidFill>
                <a:latin typeface="Inter Bold" pitchFamily="34" charset="0"/>
                <a:ea typeface="Inter Bold" pitchFamily="34" charset="-122"/>
                <a:cs typeface="Inter Bold" pitchFamily="34" charset="-120"/>
              </a:rPr>
              <a:t>3. Quy Trình Tiếp Nhận Sang Giai Đoạn 2</a:t>
            </a:r>
            <a:endParaRPr lang="en-US" sz="1150" dirty="0"/>
          </a:p>
        </p:txBody>
      </p:sp>
      <p:sp>
        <p:nvSpPr>
          <p:cNvPr id="40" name="Text 33"/>
          <p:cNvSpPr/>
          <p:nvPr/>
        </p:nvSpPr>
        <p:spPr>
          <a:xfrm>
            <a:off x="3402449" y="4624507"/>
            <a:ext cx="7825502" cy="356830"/>
          </a:xfrm>
          <a:prstGeom prst="rect">
            <a:avLst/>
          </a:prstGeom>
          <a:noFill/>
          <a:ln/>
        </p:spPr>
        <p:txBody>
          <a:bodyPr wrap="squar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Khi hoàn thành giai đoạn 5 tháng ở Việt Nam, sinh viên sẽ bắt đầu quy trình tiếp nhận để học tập tại Hoa Kỳ. Sinh viên và gia đình sẽ làm việc với chuyên viên xử lý Visa của PowerPlus và Cán bộ công tác sinh viên quốc tế của trường (DSO) để xem xét kết quả đánh giá, xây dựng kế hoạch học tập cho học sinh, và sắp xếp thanh toán học phí + hoàn tất giấy tờ để nhận thư mời nhập học và I-20.</a:t>
            </a:r>
            <a:endParaRPr lang="en-US" sz="750" dirty="0"/>
          </a:p>
        </p:txBody>
      </p:sp>
      <p:sp>
        <p:nvSpPr>
          <p:cNvPr id="41" name="Text 34"/>
          <p:cNvSpPr/>
          <p:nvPr/>
        </p:nvSpPr>
        <p:spPr>
          <a:xfrm>
            <a:off x="3402449" y="5055751"/>
            <a:ext cx="3022402" cy="193596"/>
          </a:xfrm>
          <a:prstGeom prst="rect">
            <a:avLst/>
          </a:prstGeom>
          <a:noFill/>
          <a:ln/>
        </p:spPr>
        <p:txBody>
          <a:bodyPr wrap="none" lIns="0" tIns="0" rIns="0" bIns="0" rtlCol="0" anchor="t"/>
          <a:lstStyle/>
          <a:p>
            <a:pPr algn="l" indent="0" marL="0">
              <a:lnSpc>
                <a:spcPts val="1450"/>
              </a:lnSpc>
              <a:buNone/>
            </a:pPr>
            <a:r>
              <a:rPr lang="en-US" sz="1150" b="1" dirty="0">
                <a:solidFill>
                  <a:srgbClr val="000000"/>
                </a:solidFill>
                <a:latin typeface="Inter Bold" pitchFamily="34" charset="0"/>
                <a:ea typeface="Inter Bold" pitchFamily="34" charset="-122"/>
                <a:cs typeface="Inter Bold" pitchFamily="34" charset="-120"/>
              </a:rPr>
              <a:t>✅</a:t>
            </a:r>
            <a:pPr algn="l" indent="0" marL="0">
              <a:lnSpc>
                <a:spcPts val="1450"/>
              </a:lnSpc>
              <a:buNone/>
            </a:pPr>
            <a:r>
              <a:rPr lang="en-US" sz="1150" b="1" dirty="0">
                <a:solidFill>
                  <a:srgbClr val="000000"/>
                </a:solidFill>
                <a:latin typeface="Inter Bold" pitchFamily="34" charset="0"/>
                <a:ea typeface="Inter Bold" pitchFamily="34" charset="-122"/>
                <a:cs typeface="Inter Bold" pitchFamily="34" charset="-120"/>
              </a:rPr>
              <a:t> </a:t>
            </a:r>
            <a:pPr algn="l" indent="0" marL="0">
              <a:lnSpc>
                <a:spcPts val="1450"/>
              </a:lnSpc>
              <a:buNone/>
            </a:pPr>
            <a:r>
              <a:rPr lang="en-US" sz="1150" b="1" u="sng" dirty="0">
                <a:solidFill>
                  <a:srgbClr val="000000"/>
                </a:solidFill>
                <a:latin typeface="Inter Bold" pitchFamily="34" charset="0"/>
                <a:ea typeface="Inter Bold" pitchFamily="34" charset="-122"/>
                <a:cs typeface="Inter Bold" pitchFamily="34" charset="-120"/>
              </a:rPr>
              <a:t>Hồ Sơ Xin Visa Cần Chuẩn Bị Bao Gồm:</a:t>
            </a:r>
            <a:endParaRPr lang="en-US" sz="1150" dirty="0"/>
          </a:p>
        </p:txBody>
      </p:sp>
      <p:sp>
        <p:nvSpPr>
          <p:cNvPr id="42" name="Shape 35"/>
          <p:cNvSpPr/>
          <p:nvPr/>
        </p:nvSpPr>
        <p:spPr>
          <a:xfrm>
            <a:off x="3402449" y="5323761"/>
            <a:ext cx="7825502" cy="595313"/>
          </a:xfrm>
          <a:prstGeom prst="roundRect">
            <a:avLst>
              <a:gd name="adj" fmla="val 7001"/>
            </a:avLst>
          </a:prstGeom>
          <a:solidFill>
            <a:srgbClr val="FFFFFF"/>
          </a:solidFill>
          <a:ln w="15240">
            <a:solidFill>
              <a:srgbClr val="C0C1D7"/>
            </a:solidFill>
            <a:prstDash val="solid"/>
          </a:ln>
        </p:spPr>
      </p:sp>
      <p:sp>
        <p:nvSpPr>
          <p:cNvPr id="43" name="Shape 36"/>
          <p:cNvSpPr/>
          <p:nvPr/>
        </p:nvSpPr>
        <p:spPr>
          <a:xfrm>
            <a:off x="3417689" y="5339001"/>
            <a:ext cx="396835" cy="564833"/>
          </a:xfrm>
          <a:prstGeom prst="roundRect">
            <a:avLst>
              <a:gd name="adj" fmla="val 5895"/>
            </a:avLst>
          </a:prstGeom>
          <a:solidFill>
            <a:srgbClr val="DADBF1"/>
          </a:solidFill>
          <a:ln/>
        </p:spPr>
      </p:sp>
      <p:pic>
        <p:nvPicPr>
          <p:cNvPr id="44"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37823" y="5547003"/>
            <a:ext cx="148828" cy="148828"/>
          </a:xfrm>
          <a:prstGeom prst="rect">
            <a:avLst/>
          </a:prstGeom>
        </p:spPr>
      </p:pic>
      <p:sp>
        <p:nvSpPr>
          <p:cNvPr id="45" name="Text 37"/>
          <p:cNvSpPr/>
          <p:nvPr/>
        </p:nvSpPr>
        <p:spPr>
          <a:xfrm>
            <a:off x="3864054" y="5438180"/>
            <a:ext cx="1240393"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Hộ chiếu bản gốc</a:t>
            </a:r>
            <a:endParaRPr lang="en-US" sz="950" dirty="0"/>
          </a:p>
        </p:txBody>
      </p:sp>
      <p:sp>
        <p:nvSpPr>
          <p:cNvPr id="46" name="Shape 38"/>
          <p:cNvSpPr/>
          <p:nvPr/>
        </p:nvSpPr>
        <p:spPr>
          <a:xfrm>
            <a:off x="3402449" y="5968603"/>
            <a:ext cx="7825502" cy="595313"/>
          </a:xfrm>
          <a:prstGeom prst="roundRect">
            <a:avLst>
              <a:gd name="adj" fmla="val 7001"/>
            </a:avLst>
          </a:prstGeom>
          <a:solidFill>
            <a:srgbClr val="FFFFFF"/>
          </a:solidFill>
          <a:ln w="15240">
            <a:solidFill>
              <a:srgbClr val="C0C1D7"/>
            </a:solidFill>
            <a:prstDash val="solid"/>
          </a:ln>
        </p:spPr>
      </p:sp>
      <p:sp>
        <p:nvSpPr>
          <p:cNvPr id="47" name="Shape 39"/>
          <p:cNvSpPr/>
          <p:nvPr/>
        </p:nvSpPr>
        <p:spPr>
          <a:xfrm>
            <a:off x="3417689" y="5983843"/>
            <a:ext cx="396835" cy="564833"/>
          </a:xfrm>
          <a:prstGeom prst="roundRect">
            <a:avLst>
              <a:gd name="adj" fmla="val 5895"/>
            </a:avLst>
          </a:prstGeom>
          <a:solidFill>
            <a:srgbClr val="DADBF1"/>
          </a:solidFill>
          <a:ln/>
        </p:spPr>
      </p:sp>
      <p:pic>
        <p:nvPicPr>
          <p:cNvPr id="48" name="Image 6" descr="preencoded.png">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37823" y="6191845"/>
            <a:ext cx="148828" cy="148828"/>
          </a:xfrm>
          <a:prstGeom prst="rect">
            <a:avLst/>
          </a:prstGeom>
        </p:spPr>
      </p:pic>
      <p:sp>
        <p:nvSpPr>
          <p:cNvPr id="49" name="Text 40"/>
          <p:cNvSpPr/>
          <p:nvPr/>
        </p:nvSpPr>
        <p:spPr>
          <a:xfrm>
            <a:off x="3864054" y="6083022"/>
            <a:ext cx="6298882"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Xác nhận số dư ngân hàng (Sổ tiết kiệm số dư tối thiểu tương đương 25.000 USD, khoảng 652 Triệu VNĐ)</a:t>
            </a:r>
            <a:endParaRPr lang="en-US" sz="950" dirty="0"/>
          </a:p>
        </p:txBody>
      </p:sp>
      <p:sp>
        <p:nvSpPr>
          <p:cNvPr id="50" name="Shape 41"/>
          <p:cNvSpPr/>
          <p:nvPr/>
        </p:nvSpPr>
        <p:spPr>
          <a:xfrm>
            <a:off x="3402449" y="6613446"/>
            <a:ext cx="7825502" cy="595313"/>
          </a:xfrm>
          <a:prstGeom prst="roundRect">
            <a:avLst>
              <a:gd name="adj" fmla="val 7001"/>
            </a:avLst>
          </a:prstGeom>
          <a:solidFill>
            <a:srgbClr val="FFFFFF"/>
          </a:solidFill>
          <a:ln w="15240">
            <a:solidFill>
              <a:srgbClr val="C0C1D7"/>
            </a:solidFill>
            <a:prstDash val="solid"/>
          </a:ln>
        </p:spPr>
      </p:sp>
      <p:sp>
        <p:nvSpPr>
          <p:cNvPr id="51" name="Shape 42"/>
          <p:cNvSpPr/>
          <p:nvPr/>
        </p:nvSpPr>
        <p:spPr>
          <a:xfrm>
            <a:off x="3417689" y="6628686"/>
            <a:ext cx="396835" cy="564833"/>
          </a:xfrm>
          <a:prstGeom prst="roundRect">
            <a:avLst>
              <a:gd name="adj" fmla="val 5895"/>
            </a:avLst>
          </a:prstGeom>
          <a:solidFill>
            <a:srgbClr val="DADBF1"/>
          </a:solidFill>
          <a:ln/>
        </p:spPr>
      </p:sp>
      <p:pic>
        <p:nvPicPr>
          <p:cNvPr id="52" name="Image 7" descr="preencoded.png">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537823" y="6836688"/>
            <a:ext cx="148828" cy="148828"/>
          </a:xfrm>
          <a:prstGeom prst="rect">
            <a:avLst/>
          </a:prstGeom>
        </p:spPr>
      </p:pic>
      <p:sp>
        <p:nvSpPr>
          <p:cNvPr id="53" name="Text 43"/>
          <p:cNvSpPr/>
          <p:nvPr/>
        </p:nvSpPr>
        <p:spPr>
          <a:xfrm>
            <a:off x="3864054" y="6727865"/>
            <a:ext cx="3371969"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Bằng tốt nghiệp/bảng điểm trung học/cao đẳng bản gốc</a:t>
            </a:r>
            <a:endParaRPr lang="en-US" sz="950" dirty="0"/>
          </a:p>
        </p:txBody>
      </p:sp>
      <p:sp>
        <p:nvSpPr>
          <p:cNvPr id="54" name="Shape 44"/>
          <p:cNvSpPr/>
          <p:nvPr/>
        </p:nvSpPr>
        <p:spPr>
          <a:xfrm>
            <a:off x="3402449" y="7258288"/>
            <a:ext cx="7825502" cy="595313"/>
          </a:xfrm>
          <a:prstGeom prst="roundRect">
            <a:avLst>
              <a:gd name="adj" fmla="val 7001"/>
            </a:avLst>
          </a:prstGeom>
          <a:solidFill>
            <a:srgbClr val="FFFFFF"/>
          </a:solidFill>
          <a:ln w="15240">
            <a:solidFill>
              <a:srgbClr val="C0C1D7"/>
            </a:solidFill>
            <a:prstDash val="solid"/>
          </a:ln>
        </p:spPr>
      </p:sp>
      <p:sp>
        <p:nvSpPr>
          <p:cNvPr id="55" name="Shape 45"/>
          <p:cNvSpPr/>
          <p:nvPr/>
        </p:nvSpPr>
        <p:spPr>
          <a:xfrm>
            <a:off x="3417689" y="7273528"/>
            <a:ext cx="396835" cy="564833"/>
          </a:xfrm>
          <a:prstGeom prst="roundRect">
            <a:avLst>
              <a:gd name="adj" fmla="val 5895"/>
            </a:avLst>
          </a:prstGeom>
          <a:solidFill>
            <a:srgbClr val="DADBF1"/>
          </a:solidFill>
          <a:ln/>
        </p:spPr>
      </p:sp>
      <p:pic>
        <p:nvPicPr>
          <p:cNvPr id="56" name="Image 8" descr="preencoded.png">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37823" y="7481530"/>
            <a:ext cx="148828" cy="148828"/>
          </a:xfrm>
          <a:prstGeom prst="rect">
            <a:avLst/>
          </a:prstGeom>
        </p:spPr>
      </p:pic>
      <p:sp>
        <p:nvSpPr>
          <p:cNvPr id="57" name="Text 46"/>
          <p:cNvSpPr/>
          <p:nvPr/>
        </p:nvSpPr>
        <p:spPr>
          <a:xfrm>
            <a:off x="3864054" y="7372707"/>
            <a:ext cx="1905000"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Địa chỉ nhà, số điện thoại, email</a:t>
            </a:r>
            <a:endParaRPr lang="en-US" sz="950" dirty="0"/>
          </a:p>
        </p:txBody>
      </p:sp>
      <p:sp>
        <p:nvSpPr>
          <p:cNvPr id="58" name="Shape 47"/>
          <p:cNvSpPr/>
          <p:nvPr/>
        </p:nvSpPr>
        <p:spPr>
          <a:xfrm>
            <a:off x="3402449" y="7903131"/>
            <a:ext cx="7825502" cy="595313"/>
          </a:xfrm>
          <a:prstGeom prst="roundRect">
            <a:avLst>
              <a:gd name="adj" fmla="val 7001"/>
            </a:avLst>
          </a:prstGeom>
          <a:solidFill>
            <a:srgbClr val="FFFFFF"/>
          </a:solidFill>
          <a:ln w="15240">
            <a:solidFill>
              <a:srgbClr val="C0C1D7"/>
            </a:solidFill>
            <a:prstDash val="solid"/>
          </a:ln>
        </p:spPr>
      </p:sp>
      <p:sp>
        <p:nvSpPr>
          <p:cNvPr id="59" name="Shape 48"/>
          <p:cNvSpPr/>
          <p:nvPr/>
        </p:nvSpPr>
        <p:spPr>
          <a:xfrm>
            <a:off x="3417689" y="7918371"/>
            <a:ext cx="396835" cy="564833"/>
          </a:xfrm>
          <a:prstGeom prst="roundRect">
            <a:avLst>
              <a:gd name="adj" fmla="val 5895"/>
            </a:avLst>
          </a:prstGeom>
          <a:solidFill>
            <a:srgbClr val="DADBF1"/>
          </a:solidFill>
          <a:ln/>
        </p:spPr>
      </p:sp>
      <p:pic>
        <p:nvPicPr>
          <p:cNvPr id="60" name="Image 9" descr="preencoded.png">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537823" y="8126373"/>
            <a:ext cx="148828" cy="148828"/>
          </a:xfrm>
          <a:prstGeom prst="rect">
            <a:avLst/>
          </a:prstGeom>
        </p:spPr>
      </p:pic>
      <p:sp>
        <p:nvSpPr>
          <p:cNvPr id="61" name="Text 49"/>
          <p:cNvSpPr/>
          <p:nvPr/>
        </p:nvSpPr>
        <p:spPr>
          <a:xfrm>
            <a:off x="3864054" y="8017550"/>
            <a:ext cx="1930718" cy="155019"/>
          </a:xfrm>
          <a:prstGeom prst="rect">
            <a:avLst/>
          </a:prstGeom>
          <a:noFill/>
          <a:ln/>
        </p:spPr>
        <p:txBody>
          <a:bodyPr wrap="none" lIns="0" tIns="0" rIns="0" bIns="0" rtlCol="0" anchor="t"/>
          <a:lstStyle/>
          <a:p>
            <a:pPr algn="l" indent="0" marL="0">
              <a:lnSpc>
                <a:spcPts val="1200"/>
              </a:lnSpc>
              <a:buNone/>
            </a:pPr>
            <a:r>
              <a:rPr lang="en-US" sz="950" b="1" dirty="0">
                <a:solidFill>
                  <a:srgbClr val="272525"/>
                </a:solidFill>
                <a:latin typeface="Inter Bold" pitchFamily="34" charset="0"/>
                <a:ea typeface="Inter Bold" pitchFamily="34" charset="-122"/>
                <a:cs typeface="Inter Bold" pitchFamily="34" charset="-120"/>
              </a:rPr>
              <a:t>Thông tin người bảo trợ (nếu có)</a:t>
            </a:r>
            <a:endParaRPr lang="en-US" sz="950" dirty="0"/>
          </a:p>
        </p:txBody>
      </p:sp>
      <p:sp>
        <p:nvSpPr>
          <p:cNvPr id="62" name="Text 50"/>
          <p:cNvSpPr/>
          <p:nvPr/>
        </p:nvSpPr>
        <p:spPr>
          <a:xfrm>
            <a:off x="3402449" y="8554164"/>
            <a:ext cx="7825502" cy="118943"/>
          </a:xfrm>
          <a:prstGeom prst="rect">
            <a:avLst/>
          </a:prstGeom>
          <a:noFill/>
          <a:ln/>
        </p:spPr>
        <p:txBody>
          <a:bodyPr wrap="none" lIns="0" tIns="0" rIns="0" bIns="0" rtlCol="0" anchor="t"/>
          <a:lstStyle/>
          <a:p>
            <a:pPr algn="l" indent="0" marL="0">
              <a:lnSpc>
                <a:spcPts val="900"/>
              </a:lnSpc>
              <a:buNone/>
            </a:pPr>
            <a:r>
              <a:rPr lang="en-US" sz="750" dirty="0">
                <a:solidFill>
                  <a:srgbClr val="272525"/>
                </a:solidFill>
                <a:latin typeface="Inter" pitchFamily="34" charset="0"/>
                <a:ea typeface="Inter" pitchFamily="34" charset="-122"/>
                <a:cs typeface="Inter" pitchFamily="34" charset="-120"/>
              </a:rPr>
              <a:t>Thông tin chi tiết về thủ tục Visa sẽ được Visa Specialist của PowerPlus giải đáp.</a:t>
            </a:r>
            <a:endParaRPr lang="en-US" sz="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2026-03-07T06:57:41Z</dcterms:created>
  <dcterms:modified xsi:type="dcterms:W3CDTF">2026-03-07T06:57:41Z</dcterms:modified>
</cp:coreProperties>
</file>